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8"/>
  </p:notesMasterIdLst>
  <p:sldIdLst>
    <p:sldId id="259" r:id="rId3"/>
    <p:sldId id="422" r:id="rId4"/>
    <p:sldId id="425" r:id="rId5"/>
    <p:sldId id="423" r:id="rId6"/>
    <p:sldId id="424" r:id="rId7"/>
    <p:sldId id="428" r:id="rId8"/>
    <p:sldId id="429" r:id="rId9"/>
    <p:sldId id="430" r:id="rId10"/>
    <p:sldId id="431" r:id="rId11"/>
    <p:sldId id="432" r:id="rId12"/>
    <p:sldId id="427" r:id="rId13"/>
    <p:sldId id="433" r:id="rId14"/>
    <p:sldId id="628" r:id="rId15"/>
    <p:sldId id="606" r:id="rId16"/>
    <p:sldId id="608" r:id="rId17"/>
    <p:sldId id="609" r:id="rId18"/>
    <p:sldId id="611" r:id="rId19"/>
    <p:sldId id="612" r:id="rId20"/>
    <p:sldId id="615" r:id="rId21"/>
    <p:sldId id="619" r:id="rId22"/>
    <p:sldId id="620" r:id="rId23"/>
    <p:sldId id="618" r:id="rId24"/>
    <p:sldId id="626" r:id="rId25"/>
    <p:sldId id="627" r:id="rId26"/>
    <p:sldId id="629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4C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65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C8BCB6-6668-4173-9FA6-6ADA66B7BC90}" type="datetimeFigureOut">
              <a:rPr lang="en-GB" smtClean="0"/>
              <a:t>15/10/2020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458F58-9D88-4A5C-96C0-BAF58AC481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53195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D7892-F941-48BA-8CB8-E7BD56F9B4E9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69086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D7892-F941-48BA-8CB8-E7BD56F9B4E9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46647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D7892-F941-48BA-8CB8-E7BD56F9B4E9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42896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D7892-F941-48BA-8CB8-E7BD56F9B4E9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76991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D7892-F941-48BA-8CB8-E7BD56F9B4E9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99419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D7892-F941-48BA-8CB8-E7BD56F9B4E9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54769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D7892-F941-48BA-8CB8-E7BD56F9B4E9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50325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D7892-F941-48BA-8CB8-E7BD56F9B4E9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48013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D7892-F941-48BA-8CB8-E7BD56F9B4E9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45629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0BAFD-80CF-4335-B532-53A0BE8E44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AD187E-FA27-498A-B829-21691EDDC1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148FE6-DFB7-431B-BBD0-E14D518F3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688D4-1B3C-4734-8DFE-F3F46B32746D}" type="datetimeFigureOut">
              <a:rPr lang="en-GB" smtClean="0"/>
              <a:t>15/10/2020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02D22D-33A4-4211-BBB1-8AEF59A26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85F442-0699-4139-B1B0-65F0E36AF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E9ACD-80AC-4BD0-8ECD-E912E4CB0A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33802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DBD9A-087B-41FA-8FFE-51CAE170F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29EC9D-9DCA-456C-881F-C8294A5F9A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C494AA-7A30-4F2F-8447-44A6C1C08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688D4-1B3C-4734-8DFE-F3F46B32746D}" type="datetimeFigureOut">
              <a:rPr lang="en-GB" smtClean="0"/>
              <a:t>15/10/2020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91D303-B733-4BB3-8AE1-1119474D2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52AA79-1AA5-49F9-A7DC-B1637E03F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E9ACD-80AC-4BD0-8ECD-E912E4CB0A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45353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F6E3CF-437C-463B-B00A-1247613C0E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1DC838-A967-4B62-A4C3-A6A39BE5EE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894485-88DA-45EF-B2F9-15E543A74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688D4-1B3C-4734-8DFE-F3F46B32746D}" type="datetimeFigureOut">
              <a:rPr lang="en-GB" smtClean="0"/>
              <a:t>15/10/2020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794295-20E6-4400-A490-EAFF7B0AB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062515-33E8-40BC-A5C9-D8BFDED0C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E9ACD-80AC-4BD0-8ECD-E912E4CB0A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31692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0BAFD-80CF-4335-B532-53A0BE8E44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AD187E-FA27-498A-B829-21691EDDC1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148FE6-DFB7-431B-BBD0-E14D518F3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688D4-1B3C-4734-8DFE-F3F46B32746D}" type="datetimeFigureOut">
              <a:rPr lang="en-GB" smtClean="0"/>
              <a:t>15/10/2020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02D22D-33A4-4211-BBB1-8AEF59A26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85F442-0699-4139-B1B0-65F0E36AF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E9ACD-80AC-4BD0-8ECD-E912E4CB0A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88226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D5EDE-F7F7-43CB-9667-BB82988EE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B1F58E-441E-41DD-AB7C-2F265A5C80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3B9A38-9AF2-40B6-9C98-B797C4DBB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688D4-1B3C-4734-8DFE-F3F46B32746D}" type="datetimeFigureOut">
              <a:rPr lang="en-GB" smtClean="0"/>
              <a:t>15/10/2020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CAE0B1-8B7F-4433-8609-6F67428BF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34DAFB-D2C3-483C-B618-8FAE43C5F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E9ACD-80AC-4BD0-8ECD-E912E4CB0A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97107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F0D2F-B388-444B-87D3-AB080F17F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0C6F09-4A3E-4627-9CC2-F1120AEA4D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035EF-DC95-40CC-B5C2-224AC4F66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688D4-1B3C-4734-8DFE-F3F46B32746D}" type="datetimeFigureOut">
              <a:rPr lang="en-GB" smtClean="0"/>
              <a:t>15/10/2020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A42CCC-840B-48CF-A417-3DFAEAA82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BF9ACF-7E00-4CC9-B9AB-458A94BAE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E9ACD-80AC-4BD0-8ECD-E912E4CB0A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47750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DCB79-7F08-416C-8272-E4B9A8A59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161E65-089B-420A-921C-C9E652EBB8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F0A5B6-0B51-4C62-93D1-D1B1B2ACF4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313CF0-F508-47E1-AA1A-4E0D3A0D2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688D4-1B3C-4734-8DFE-F3F46B32746D}" type="datetimeFigureOut">
              <a:rPr lang="en-GB" smtClean="0"/>
              <a:t>15/10/2020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C49AA0-0BA7-4D3E-9CEF-86B5F542C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86DC6E-ABAD-4E71-AD56-DA01D2FA7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E9ACD-80AC-4BD0-8ECD-E912E4CB0A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26599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579E5-033F-4A81-800A-F88A37F91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687886-A5D0-4057-B957-EB36F4433C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2A172E-54E1-4999-B21D-61C6E5EF93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996106-8557-4183-AD73-A3EF4BDEC5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7BB3F52-E52C-4511-BE69-E335DC6C31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606359B-CEBF-445B-9B6A-5CFA47409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688D4-1B3C-4734-8DFE-F3F46B32746D}" type="datetimeFigureOut">
              <a:rPr lang="en-GB" smtClean="0"/>
              <a:t>15/10/2020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33468C7-1B5F-4D8D-9B7C-472B4234C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D824AC-040A-4FA1-B4DB-65ECB72FA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E9ACD-80AC-4BD0-8ECD-E912E4CB0A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23669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4B7AA-86A7-4113-8D7C-A0DC20504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BD5971-37DE-453D-B526-A74C5BFC4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688D4-1B3C-4734-8DFE-F3F46B32746D}" type="datetimeFigureOut">
              <a:rPr lang="en-GB" smtClean="0"/>
              <a:t>15/10/2020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8100FC-038A-4999-94F0-B98EE5535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6F0DC8-DED9-44E4-BED6-187C9472A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E9ACD-80AC-4BD0-8ECD-E912E4CB0A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48905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B87DEF-266E-4E7D-A602-1CEFCA277F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688D4-1B3C-4734-8DFE-F3F46B32746D}" type="datetimeFigureOut">
              <a:rPr lang="en-GB" smtClean="0"/>
              <a:t>15/10/2020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D321B7-4B2D-4CB9-B741-8F55661D4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F14F53-2A3C-4806-AF31-AD54CE057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E9ACD-80AC-4BD0-8ECD-E912E4CB0A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50119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E4CC5-0AD5-4028-B87D-A89B134BA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63616C-9D86-477A-B0A3-ED20733096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F37B6E-9761-49FB-99C6-EADBE9EFAE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5EA7B7-E69C-4E49-9275-06FC7401DA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688D4-1B3C-4734-8DFE-F3F46B32746D}" type="datetimeFigureOut">
              <a:rPr lang="en-GB" smtClean="0"/>
              <a:t>15/10/2020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44E71E-2E04-429C-9FAF-A7246E1F7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4B0CC3-73F9-4D41-B9B4-190BF95EE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E9ACD-80AC-4BD0-8ECD-E912E4CB0A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5327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D5EDE-F7F7-43CB-9667-BB82988EE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B1F58E-441E-41DD-AB7C-2F265A5C80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3B9A38-9AF2-40B6-9C98-B797C4DBB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688D4-1B3C-4734-8DFE-F3F46B32746D}" type="datetimeFigureOut">
              <a:rPr lang="en-GB" smtClean="0"/>
              <a:t>15/10/2020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CAE0B1-8B7F-4433-8609-6F67428BF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34DAFB-D2C3-483C-B618-8FAE43C5F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E9ACD-80AC-4BD0-8ECD-E912E4CB0A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86825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C18D0-6A78-4100-98EC-EB6AF8166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9E9C6F-EED6-4298-9030-45D72DCAC5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B04BE3-0182-4056-A0EC-E800706CC4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E1F94A-2B64-4D45-8923-C8EC359EA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688D4-1B3C-4734-8DFE-F3F46B32746D}" type="datetimeFigureOut">
              <a:rPr lang="en-GB" smtClean="0"/>
              <a:t>15/10/2020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1471B8-63EF-428D-853C-2C005EBB8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951308-DA82-4C98-BB07-C64B0E4EB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E9ACD-80AC-4BD0-8ECD-E912E4CB0A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41872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DBD9A-087B-41FA-8FFE-51CAE170F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29EC9D-9DCA-456C-881F-C8294A5F9A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C494AA-7A30-4F2F-8447-44A6C1C08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688D4-1B3C-4734-8DFE-F3F46B32746D}" type="datetimeFigureOut">
              <a:rPr lang="en-GB" smtClean="0"/>
              <a:t>15/10/2020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91D303-B733-4BB3-8AE1-1119474D2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52AA79-1AA5-49F9-A7DC-B1637E03F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E9ACD-80AC-4BD0-8ECD-E912E4CB0A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30195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F6E3CF-437C-463B-B00A-1247613C0E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1DC838-A967-4B62-A4C3-A6A39BE5EE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894485-88DA-45EF-B2F9-15E543A74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688D4-1B3C-4734-8DFE-F3F46B32746D}" type="datetimeFigureOut">
              <a:rPr lang="en-GB" smtClean="0"/>
              <a:t>15/10/2020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794295-20E6-4400-A490-EAFF7B0AB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062515-33E8-40BC-A5C9-D8BFDED0C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E9ACD-80AC-4BD0-8ECD-E912E4CB0A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97339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F0D2F-B388-444B-87D3-AB080F17F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0C6F09-4A3E-4627-9CC2-F1120AEA4D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035EF-DC95-40CC-B5C2-224AC4F66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688D4-1B3C-4734-8DFE-F3F46B32746D}" type="datetimeFigureOut">
              <a:rPr lang="en-GB" smtClean="0"/>
              <a:t>15/10/2020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A42CCC-840B-48CF-A417-3DFAEAA82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BF9ACF-7E00-4CC9-B9AB-458A94BAE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E9ACD-80AC-4BD0-8ECD-E912E4CB0A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0806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DCB79-7F08-416C-8272-E4B9A8A59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161E65-089B-420A-921C-C9E652EBB8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F0A5B6-0B51-4C62-93D1-D1B1B2ACF4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313CF0-F508-47E1-AA1A-4E0D3A0D2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688D4-1B3C-4734-8DFE-F3F46B32746D}" type="datetimeFigureOut">
              <a:rPr lang="en-GB" smtClean="0"/>
              <a:t>15/10/2020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C49AA0-0BA7-4D3E-9CEF-86B5F542C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86DC6E-ABAD-4E71-AD56-DA01D2FA7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E9ACD-80AC-4BD0-8ECD-E912E4CB0A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9557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579E5-033F-4A81-800A-F88A37F91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687886-A5D0-4057-B957-EB36F4433C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2A172E-54E1-4999-B21D-61C6E5EF93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996106-8557-4183-AD73-A3EF4BDEC5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7BB3F52-E52C-4511-BE69-E335DC6C31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606359B-CEBF-445B-9B6A-5CFA47409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688D4-1B3C-4734-8DFE-F3F46B32746D}" type="datetimeFigureOut">
              <a:rPr lang="en-GB" smtClean="0"/>
              <a:t>15/10/2020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33468C7-1B5F-4D8D-9B7C-472B4234C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D824AC-040A-4FA1-B4DB-65ECB72FA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E9ACD-80AC-4BD0-8ECD-E912E4CB0A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04209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4B7AA-86A7-4113-8D7C-A0DC20504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BD5971-37DE-453D-B526-A74C5BFC4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688D4-1B3C-4734-8DFE-F3F46B32746D}" type="datetimeFigureOut">
              <a:rPr lang="en-GB" smtClean="0"/>
              <a:t>15/10/2020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8100FC-038A-4999-94F0-B98EE5535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6F0DC8-DED9-44E4-BED6-187C9472A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E9ACD-80AC-4BD0-8ECD-E912E4CB0A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5217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B87DEF-266E-4E7D-A602-1CEFCA277F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688D4-1B3C-4734-8DFE-F3F46B32746D}" type="datetimeFigureOut">
              <a:rPr lang="en-GB" smtClean="0"/>
              <a:t>15/10/2020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D321B7-4B2D-4CB9-B741-8F55661D4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F14F53-2A3C-4806-AF31-AD54CE057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E9ACD-80AC-4BD0-8ECD-E912E4CB0A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68298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E4CC5-0AD5-4028-B87D-A89B134BA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63616C-9D86-477A-B0A3-ED20733096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F37B6E-9761-49FB-99C6-EADBE9EFAE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5EA7B7-E69C-4E49-9275-06FC7401DA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688D4-1B3C-4734-8DFE-F3F46B32746D}" type="datetimeFigureOut">
              <a:rPr lang="en-GB" smtClean="0"/>
              <a:t>15/10/2020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44E71E-2E04-429C-9FAF-A7246E1F7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4B0CC3-73F9-4D41-B9B4-190BF95EE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E9ACD-80AC-4BD0-8ECD-E912E4CB0A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0824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C18D0-6A78-4100-98EC-EB6AF8166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9E9C6F-EED6-4298-9030-45D72DCAC5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B04BE3-0182-4056-A0EC-E800706CC4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E1F94A-2B64-4D45-8923-C8EC359EA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688D4-1B3C-4734-8DFE-F3F46B32746D}" type="datetimeFigureOut">
              <a:rPr lang="en-GB" smtClean="0"/>
              <a:t>15/10/2020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1471B8-63EF-428D-853C-2C005EBB8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951308-DA82-4C98-BB07-C64B0E4EB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E9ACD-80AC-4BD0-8ECD-E912E4CB0A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2837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0D8CBD-C98F-468E-B474-821CD9843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BDEC30-4351-4C7D-9E45-4E0C4F8B4F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A52D53-E343-4EEA-8F3C-6077D8BCF9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5688D4-1B3C-4734-8DFE-F3F46B32746D}" type="datetimeFigureOut">
              <a:rPr lang="en-GB" smtClean="0"/>
              <a:t>15/10/2020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FB0814-2BD6-40BF-BC29-D2698D22DD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501490-70FC-47BC-8FAE-1438439861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4E9ACD-80AC-4BD0-8ECD-E912E4CB0A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9464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3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0D8CBD-C98F-468E-B474-821CD9843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BDEC30-4351-4C7D-9E45-4E0C4F8B4F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A52D53-E343-4EEA-8F3C-6077D8BCF9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5688D4-1B3C-4734-8DFE-F3F46B32746D}" type="datetimeFigureOut">
              <a:rPr lang="en-GB" smtClean="0"/>
              <a:t>15/10/2020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FB0814-2BD6-40BF-BC29-D2698D22DD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501490-70FC-47BC-8FAE-1438439861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4E9ACD-80AC-4BD0-8ECD-E912E4CB0A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4892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0" name="Rectangle 79">
            <a:extLst>
              <a:ext uri="{FF2B5EF4-FFF2-40B4-BE49-F238E27FC236}">
                <a16:creationId xmlns:a16="http://schemas.microsoft.com/office/drawing/2014/main" id="{1D50F262-343C-4101-AB3C-9DA1072F73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 useBgFill="1">
        <p:nvSpPr>
          <p:cNvPr id="82" name="Freeform: Shape 81">
            <a:extLst>
              <a:ext uri="{FF2B5EF4-FFF2-40B4-BE49-F238E27FC236}">
                <a16:creationId xmlns:a16="http://schemas.microsoft.com/office/drawing/2014/main" id="{6A0924B3-0260-445E-AFD7-9533C0D1B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97136" cy="6858000"/>
          </a:xfrm>
          <a:custGeom>
            <a:avLst/>
            <a:gdLst>
              <a:gd name="connsiteX0" fmla="*/ 0 w 4397136"/>
              <a:gd name="connsiteY0" fmla="*/ 0 h 6858000"/>
              <a:gd name="connsiteX1" fmla="*/ 3599069 w 4397136"/>
              <a:gd name="connsiteY1" fmla="*/ 0 h 6858000"/>
              <a:gd name="connsiteX2" fmla="*/ 3634072 w 4397136"/>
              <a:gd name="connsiteY2" fmla="*/ 58977 h 6858000"/>
              <a:gd name="connsiteX3" fmla="*/ 4397136 w 4397136"/>
              <a:gd name="connsiteY3" fmla="*/ 3474189 h 6858000"/>
              <a:gd name="connsiteX4" fmla="*/ 3802221 w 4397136"/>
              <a:gd name="connsiteY4" fmla="*/ 6546415 h 6858000"/>
              <a:gd name="connsiteX5" fmla="*/ 3649466 w 4397136"/>
              <a:gd name="connsiteY5" fmla="*/ 6858000 h 6858000"/>
              <a:gd name="connsiteX6" fmla="*/ 0 w 4397136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7136" h="6858000">
                <a:moveTo>
                  <a:pt x="0" y="0"/>
                </a:moveTo>
                <a:lnTo>
                  <a:pt x="3599069" y="0"/>
                </a:lnTo>
                <a:lnTo>
                  <a:pt x="3634072" y="58977"/>
                </a:lnTo>
                <a:cubicBezTo>
                  <a:pt x="4105532" y="933006"/>
                  <a:pt x="4397136" y="2140466"/>
                  <a:pt x="4397136" y="3474189"/>
                </a:cubicBezTo>
                <a:cubicBezTo>
                  <a:pt x="4397136" y="4641197"/>
                  <a:pt x="4173877" y="5711534"/>
                  <a:pt x="3802221" y="6546415"/>
                </a:cubicBezTo>
                <a:lnTo>
                  <a:pt x="3649466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84" name="Freeform: Shape 83">
            <a:extLst>
              <a:ext uri="{FF2B5EF4-FFF2-40B4-BE49-F238E27FC236}">
                <a16:creationId xmlns:a16="http://schemas.microsoft.com/office/drawing/2014/main" id="{7C34E8CB-B972-4A94-8469-315C10C2A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86504" cy="6858000"/>
          </a:xfrm>
          <a:custGeom>
            <a:avLst/>
            <a:gdLst>
              <a:gd name="connsiteX0" fmla="*/ 0 w 4386504"/>
              <a:gd name="connsiteY0" fmla="*/ 0 h 6858000"/>
              <a:gd name="connsiteX1" fmla="*/ 3588437 w 4386504"/>
              <a:gd name="connsiteY1" fmla="*/ 0 h 6858000"/>
              <a:gd name="connsiteX2" fmla="*/ 3623440 w 4386504"/>
              <a:gd name="connsiteY2" fmla="*/ 58977 h 6858000"/>
              <a:gd name="connsiteX3" fmla="*/ 4386504 w 4386504"/>
              <a:gd name="connsiteY3" fmla="*/ 3474189 h 6858000"/>
              <a:gd name="connsiteX4" fmla="*/ 3791589 w 4386504"/>
              <a:gd name="connsiteY4" fmla="*/ 6546415 h 6858000"/>
              <a:gd name="connsiteX5" fmla="*/ 3638834 w 4386504"/>
              <a:gd name="connsiteY5" fmla="*/ 6858000 h 6858000"/>
              <a:gd name="connsiteX6" fmla="*/ 0 w 438650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6504" h="6858000">
                <a:moveTo>
                  <a:pt x="0" y="0"/>
                </a:moveTo>
                <a:lnTo>
                  <a:pt x="3588437" y="0"/>
                </a:lnTo>
                <a:lnTo>
                  <a:pt x="3623440" y="58977"/>
                </a:lnTo>
                <a:cubicBezTo>
                  <a:pt x="4094900" y="933006"/>
                  <a:pt x="4386504" y="2140466"/>
                  <a:pt x="4386504" y="3474189"/>
                </a:cubicBezTo>
                <a:cubicBezTo>
                  <a:pt x="4386504" y="4641197"/>
                  <a:pt x="4163245" y="5711534"/>
                  <a:pt x="3791589" y="6546415"/>
                </a:cubicBezTo>
                <a:lnTo>
                  <a:pt x="363883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0038B9-1377-4DB3-9EA2-82EEB7BE17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9651" y="3035420"/>
            <a:ext cx="3484227" cy="3504292"/>
          </a:xfrm>
        </p:spPr>
        <p:txBody>
          <a:bodyPr anchor="b">
            <a:normAutofit/>
          </a:bodyPr>
          <a:lstStyle/>
          <a:p>
            <a:pPr algn="l"/>
            <a:r>
              <a:rPr lang="en-GB" sz="4000" b="1" dirty="0">
                <a:solidFill>
                  <a:srgbClr val="002060"/>
                </a:solidFill>
                <a:latin typeface="Tahoma"/>
                <a:ea typeface="Tahoma"/>
                <a:cs typeface="Tahoma"/>
              </a:rPr>
              <a:t>Developing Emotions</a:t>
            </a:r>
            <a:br>
              <a:rPr lang="en-GB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en-GB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3200" dirty="0">
                <a:solidFill>
                  <a:srgbClr val="002060"/>
                </a:solidFill>
                <a:latin typeface="Tahoma"/>
                <a:ea typeface="Tahoma"/>
                <a:cs typeface="Tahoma"/>
              </a:rPr>
              <a:t>Week 8. Lesson 1</a:t>
            </a:r>
            <a:br>
              <a:rPr lang="en-GB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Top Tunes!</a:t>
            </a:r>
            <a:br>
              <a:rPr lang="en-GB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en-GB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GB" sz="32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114A821F-8663-46BA-8CC0-D4C44F639F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4544568"/>
            <a:ext cx="341496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9046F6-BE1A-401C-B9B5-34251CADD0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6660"/>
          <a:stretch/>
        </p:blipFill>
        <p:spPr>
          <a:xfrm>
            <a:off x="5148389" y="3429000"/>
            <a:ext cx="3167481" cy="3021034"/>
          </a:xfrm>
          <a:prstGeom prst="rect">
            <a:avLst/>
          </a:prstGeom>
        </p:spPr>
      </p:pic>
      <p:pic>
        <p:nvPicPr>
          <p:cNvPr id="1026" name="Picture 2" descr="25 Royalty Free Happy Music Tracks for Cheerful Videos | Motion Array">
            <a:extLst>
              <a:ext uri="{FF2B5EF4-FFF2-40B4-BE49-F238E27FC236}">
                <a16:creationId xmlns:a16="http://schemas.microsoft.com/office/drawing/2014/main" id="{90B3B481-9236-4E75-A335-D29EA690AF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83" r="31035"/>
          <a:stretch/>
        </p:blipFill>
        <p:spPr bwMode="auto">
          <a:xfrm>
            <a:off x="5148389" y="181347"/>
            <a:ext cx="3167481" cy="3066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0A9619B-6C6B-454A-9122-B68DA87A5118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3" r="24947"/>
          <a:stretch/>
        </p:blipFill>
        <p:spPr bwMode="auto">
          <a:xfrm>
            <a:off x="8535422" y="3429000"/>
            <a:ext cx="3311989" cy="302103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8" name="Picture 4" descr="Pharrell Williams – Happy Lyrics | Genius Lyrics">
            <a:extLst>
              <a:ext uri="{FF2B5EF4-FFF2-40B4-BE49-F238E27FC236}">
                <a16:creationId xmlns:a16="http://schemas.microsoft.com/office/drawing/2014/main" id="{B0113E86-B486-4AA8-825D-49D6F51171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58"/>
          <a:stretch/>
        </p:blipFill>
        <p:spPr bwMode="auto">
          <a:xfrm>
            <a:off x="8558885" y="181348"/>
            <a:ext cx="3288527" cy="306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43735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E675AEA-6C28-45C0-9707-E441D69126A0}"/>
              </a:ext>
            </a:extLst>
          </p:cNvPr>
          <p:cNvSpPr txBox="1">
            <a:spLocks/>
          </p:cNvSpPr>
          <p:nvPr/>
        </p:nvSpPr>
        <p:spPr>
          <a:xfrm>
            <a:off x="813063" y="12926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Words for Joy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13063" y="1723105"/>
            <a:ext cx="7387962" cy="4506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/>
                <a:ea typeface="Tahoma"/>
                <a:cs typeface="Calibri"/>
              </a:rPr>
              <a:t>Music and sport can make us feel happy and joyful.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>
              <a:solidFill>
                <a:srgbClr val="002060"/>
              </a:solidFill>
              <a:latin typeface="Tahoma"/>
              <a:ea typeface="Tahom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/>
                <a:ea typeface="Tahoma"/>
                <a:cs typeface="Calibri"/>
              </a:rPr>
              <a:t>How many different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/>
                <a:ea typeface="Tahoma"/>
                <a:cs typeface="Calibri"/>
              </a:rPr>
              <a:t>words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/>
                <a:ea typeface="Tahoma"/>
                <a:cs typeface="Calibri"/>
              </a:rPr>
              <a:t> do you know for happy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/>
                <a:ea typeface="Tahoma"/>
                <a:cs typeface="Calibri"/>
              </a:rPr>
              <a:t>feelings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/>
                <a:ea typeface="Tahoma"/>
                <a:cs typeface="Calibri"/>
              </a:rPr>
              <a:t>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>
              <a:solidFill>
                <a:srgbClr val="002060"/>
              </a:solidFill>
              <a:latin typeface="Tahoma"/>
              <a:ea typeface="Tahom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/>
                <a:ea typeface="Tahoma"/>
                <a:cs typeface="Calibri"/>
              </a:rPr>
              <a:t>Check the list on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/>
                <a:ea typeface="Tahoma"/>
                <a:cs typeface="Calibri"/>
              </a:rPr>
              <a:t>page 51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/>
                <a:ea typeface="Tahoma"/>
                <a:cs typeface="Calibri"/>
              </a:rPr>
              <a:t>to see if you know all the words there.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>
              <a:solidFill>
                <a:srgbClr val="002060"/>
              </a:solidFill>
              <a:latin typeface="Tahoma"/>
              <a:ea typeface="Tahom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002060"/>
                </a:solidFill>
                <a:latin typeface="Tahoma"/>
                <a:ea typeface="Tahoma"/>
                <a:cs typeface="Calibri"/>
              </a:rPr>
              <a:t>Now we are going to learn the </a:t>
            </a:r>
            <a:r>
              <a:rPr lang="en-US" sz="2400" b="1" dirty="0">
                <a:solidFill>
                  <a:srgbClr val="002060"/>
                </a:solidFill>
                <a:latin typeface="Tahoma"/>
                <a:ea typeface="Tahoma"/>
                <a:cs typeface="Calibri"/>
              </a:rPr>
              <a:t>original, historical meanings </a:t>
            </a:r>
            <a:r>
              <a:rPr lang="en-US" sz="2400" dirty="0">
                <a:solidFill>
                  <a:srgbClr val="002060"/>
                </a:solidFill>
                <a:latin typeface="Tahoma"/>
                <a:ea typeface="Tahoma"/>
                <a:cs typeface="Calibri"/>
              </a:rPr>
              <a:t>of some of them.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/>
              <a:ea typeface="Tahom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>
              <a:solidFill>
                <a:srgbClr val="002060"/>
              </a:solidFill>
              <a:latin typeface="Tahoma"/>
              <a:ea typeface="Tahom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2" descr="25 Royalty Free Happy Music Tracks for Cheerful Videos | Motion Array">
            <a:extLst>
              <a:ext uri="{FF2B5EF4-FFF2-40B4-BE49-F238E27FC236}">
                <a16:creationId xmlns:a16="http://schemas.microsoft.com/office/drawing/2014/main" id="{22BBE60B-D071-4A22-BF60-28E9DB867A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83" r="31035"/>
          <a:stretch/>
        </p:blipFill>
        <p:spPr bwMode="auto">
          <a:xfrm>
            <a:off x="9024519" y="0"/>
            <a:ext cx="3167481" cy="3066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4334509-A76C-4000-8E61-AC3931837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4519" y="3066307"/>
            <a:ext cx="3370394" cy="3791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884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3641191" cy="4351338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>
                <a:solidFill>
                  <a:srgbClr val="002060"/>
                </a:solidFill>
                <a:latin typeface="Tahoma"/>
                <a:ea typeface="Tahoma"/>
                <a:cs typeface="Calibri"/>
              </a:rPr>
              <a:t>1. Happy</a:t>
            </a:r>
          </a:p>
          <a:p>
            <a:pPr marL="0" indent="0">
              <a:buNone/>
            </a:pPr>
            <a:endParaRPr lang="en-US" sz="3600" dirty="0">
              <a:solidFill>
                <a:srgbClr val="002060"/>
              </a:solidFill>
              <a:latin typeface="Tahoma"/>
              <a:ea typeface="Tahoma"/>
              <a:cs typeface="Calibri"/>
            </a:endParaRPr>
          </a:p>
          <a:p>
            <a:pPr marL="0" indent="0">
              <a:buNone/>
            </a:pPr>
            <a:r>
              <a:rPr lang="en-US" sz="3600" dirty="0">
                <a:solidFill>
                  <a:srgbClr val="002060"/>
                </a:solidFill>
                <a:latin typeface="Tahoma"/>
                <a:ea typeface="Tahoma"/>
                <a:cs typeface="Calibri"/>
              </a:rPr>
              <a:t>2. Joy</a:t>
            </a:r>
          </a:p>
          <a:p>
            <a:pPr marL="0" indent="0">
              <a:buNone/>
            </a:pPr>
            <a:endParaRPr lang="en-US" sz="3600" dirty="0">
              <a:solidFill>
                <a:srgbClr val="002060"/>
              </a:solidFill>
              <a:latin typeface="Tahoma"/>
              <a:ea typeface="Tahoma"/>
              <a:cs typeface="Calibri"/>
            </a:endParaRPr>
          </a:p>
          <a:p>
            <a:pPr marL="0" indent="0">
              <a:buNone/>
            </a:pPr>
            <a:r>
              <a:rPr lang="en-US" sz="3600" dirty="0">
                <a:solidFill>
                  <a:srgbClr val="002060"/>
                </a:solidFill>
                <a:latin typeface="Tahoma"/>
                <a:ea typeface="Tahoma"/>
                <a:cs typeface="Calibri"/>
              </a:rPr>
              <a:t>3. Pleasure</a:t>
            </a:r>
          </a:p>
          <a:p>
            <a:pPr marL="0" indent="0">
              <a:buNone/>
            </a:pPr>
            <a:endParaRPr lang="en-US" sz="3600" dirty="0">
              <a:solidFill>
                <a:srgbClr val="002060"/>
              </a:solidFill>
              <a:latin typeface="Tahoma"/>
              <a:ea typeface="Tahoma"/>
              <a:cs typeface="Calibri"/>
            </a:endParaRPr>
          </a:p>
          <a:p>
            <a:pPr marL="0" indent="0">
              <a:buNone/>
            </a:pPr>
            <a:r>
              <a:rPr lang="en-US" sz="3600" dirty="0">
                <a:solidFill>
                  <a:srgbClr val="002060"/>
                </a:solidFill>
                <a:latin typeface="Tahoma"/>
                <a:ea typeface="Tahoma"/>
                <a:cs typeface="Calibri"/>
              </a:rPr>
              <a:t>4. Contentment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E675AEA-6C28-45C0-9707-E441D69126A0}"/>
              </a:ext>
            </a:extLst>
          </p:cNvPr>
          <p:cNvSpPr txBox="1">
            <a:spLocks/>
          </p:cNvSpPr>
          <p:nvPr/>
        </p:nvSpPr>
        <p:spPr>
          <a:xfrm>
            <a:off x="813063" y="12926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/>
              <a:ea typeface="Tahoma"/>
              <a:cs typeface="Tahoma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E675AEA-6C28-45C0-9707-E441D69126A0}"/>
              </a:ext>
            </a:extLst>
          </p:cNvPr>
          <p:cNvSpPr txBox="1">
            <a:spLocks/>
          </p:cNvSpPr>
          <p:nvPr/>
        </p:nvSpPr>
        <p:spPr>
          <a:xfrm>
            <a:off x="147484" y="281662"/>
            <a:ext cx="1191136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Match the word to its original meanings!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26105" y="1702542"/>
            <a:ext cx="6160339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/>
                <a:ea typeface="Tahoma"/>
                <a:cs typeface="Calibri"/>
              </a:rPr>
              <a:t>Literally,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/>
                <a:ea typeface="Tahoma"/>
                <a:cs typeface="Calibri"/>
              </a:rPr>
              <a:t>a jewel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/>
                <a:ea typeface="Tahoma"/>
                <a:cs typeface="Calibri"/>
              </a:rPr>
              <a:t>– delight and wonder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dirty="0">
              <a:solidFill>
                <a:srgbClr val="002060"/>
              </a:solidFill>
              <a:latin typeface="Tahoma"/>
              <a:ea typeface="Tahom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/>
              <a:ea typeface="Tahom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/>
                <a:ea typeface="Tahoma"/>
                <a:cs typeface="Calibri"/>
              </a:rPr>
              <a:t>Taking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/>
                <a:ea typeface="Tahoma"/>
                <a:cs typeface="Calibri"/>
              </a:rPr>
              <a:t>enjoyment through your senses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/>
                <a:ea typeface="Tahoma"/>
                <a:cs typeface="Calibri"/>
              </a:rPr>
              <a:t>(sight, taste, touch)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/>
              <a:ea typeface="Tahom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/>
                <a:ea typeface="Tahoma"/>
                <a:cs typeface="Calibri"/>
              </a:rPr>
              <a:t>A feeling of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/>
                <a:ea typeface="Tahoma"/>
                <a:cs typeface="Calibri"/>
              </a:rPr>
              <a:t>all your needs being met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/>
                <a:ea typeface="Tahoma"/>
                <a:cs typeface="Calibri"/>
              </a:rPr>
              <a:t>: a total absence of worry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/>
              <a:ea typeface="Tahom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/>
              <a:ea typeface="Tahom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/>
                <a:ea typeface="Tahoma"/>
                <a:cs typeface="Calibri"/>
              </a:rPr>
              <a:t>Lucky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/>
                <a:ea typeface="Tahoma"/>
                <a:cs typeface="Calibri"/>
              </a:rPr>
              <a:t>, fortunate, having a good life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/>
              <a:ea typeface="Tahom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/>
              <a:ea typeface="Tahoma"/>
              <a:cs typeface="Calibri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3059096" y="2198383"/>
            <a:ext cx="2089472" cy="3536530"/>
          </a:xfrm>
          <a:prstGeom prst="line">
            <a:avLst/>
          </a:prstGeom>
          <a:ln w="38100" cmpd="sng">
            <a:solidFill>
              <a:srgbClr val="02559F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2376262" y="2253001"/>
            <a:ext cx="2772306" cy="1160638"/>
          </a:xfrm>
          <a:prstGeom prst="line">
            <a:avLst/>
          </a:prstGeom>
          <a:ln w="38100" cmpd="sng">
            <a:solidFill>
              <a:srgbClr val="02559F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3373200" y="3468257"/>
            <a:ext cx="1775368" cy="1146982"/>
          </a:xfrm>
          <a:prstGeom prst="line">
            <a:avLst/>
          </a:prstGeom>
          <a:ln w="38100" cmpd="sng">
            <a:solidFill>
              <a:srgbClr val="02559F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4274540" y="4697167"/>
            <a:ext cx="983281" cy="1187946"/>
          </a:xfrm>
          <a:prstGeom prst="line">
            <a:avLst/>
          </a:prstGeom>
          <a:ln w="38100" cmpd="sng">
            <a:solidFill>
              <a:srgbClr val="02559F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042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 descr="Bob Marley - Smiling Framed Mini Poster - Stick It On Your Wall">
            <a:extLst>
              <a:ext uri="{FF2B5EF4-FFF2-40B4-BE49-F238E27FC236}">
                <a16:creationId xmlns:a16="http://schemas.microsoft.com/office/drawing/2014/main" id="{4EA79243-F3CC-48DF-B25D-BABC5B1C611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8" r="9090" b="45947"/>
          <a:stretch/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Speech Bubble: Oval 18">
            <a:extLst>
              <a:ext uri="{FF2B5EF4-FFF2-40B4-BE49-F238E27FC236}">
                <a16:creationId xmlns:a16="http://schemas.microsoft.com/office/drawing/2014/main" id="{877298DD-97D6-42C6-A7C4-55AE6A14A872}"/>
              </a:ext>
            </a:extLst>
          </p:cNvPr>
          <p:cNvSpPr/>
          <p:nvPr/>
        </p:nvSpPr>
        <p:spPr>
          <a:xfrm>
            <a:off x="523939" y="1154463"/>
            <a:ext cx="3977640" cy="2833011"/>
          </a:xfrm>
          <a:prstGeom prst="wedgeEllipseCallout">
            <a:avLst>
              <a:gd name="adj1" fmla="val 119336"/>
              <a:gd name="adj2" fmla="val 49066"/>
            </a:avLst>
          </a:prstGeom>
          <a:solidFill>
            <a:schemeClr val="bg1">
              <a:lumMod val="95000"/>
              <a:lumOff val="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3F1ED7-23CE-477C-94F5-C250D2DB6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073" y="990885"/>
            <a:ext cx="3668506" cy="326669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Don’t forget to take the Happiness Quiz on page 57!</a:t>
            </a:r>
          </a:p>
        </p:txBody>
      </p:sp>
    </p:spTree>
    <p:extLst>
      <p:ext uri="{BB962C8B-B14F-4D97-AF65-F5344CB8AC3E}">
        <p14:creationId xmlns:p14="http://schemas.microsoft.com/office/powerpoint/2010/main" val="6876065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0" name="Rectangle 79">
            <a:extLst>
              <a:ext uri="{FF2B5EF4-FFF2-40B4-BE49-F238E27FC236}">
                <a16:creationId xmlns:a16="http://schemas.microsoft.com/office/drawing/2014/main" id="{1D50F262-343C-4101-AB3C-9DA1072F73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 useBgFill="1">
        <p:nvSpPr>
          <p:cNvPr id="82" name="Freeform: Shape 81">
            <a:extLst>
              <a:ext uri="{FF2B5EF4-FFF2-40B4-BE49-F238E27FC236}">
                <a16:creationId xmlns:a16="http://schemas.microsoft.com/office/drawing/2014/main" id="{6A0924B3-0260-445E-AFD7-9533C0D1B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97136" cy="6858000"/>
          </a:xfrm>
          <a:custGeom>
            <a:avLst/>
            <a:gdLst>
              <a:gd name="connsiteX0" fmla="*/ 0 w 4397136"/>
              <a:gd name="connsiteY0" fmla="*/ 0 h 6858000"/>
              <a:gd name="connsiteX1" fmla="*/ 3599069 w 4397136"/>
              <a:gd name="connsiteY1" fmla="*/ 0 h 6858000"/>
              <a:gd name="connsiteX2" fmla="*/ 3634072 w 4397136"/>
              <a:gd name="connsiteY2" fmla="*/ 58977 h 6858000"/>
              <a:gd name="connsiteX3" fmla="*/ 4397136 w 4397136"/>
              <a:gd name="connsiteY3" fmla="*/ 3474189 h 6858000"/>
              <a:gd name="connsiteX4" fmla="*/ 3802221 w 4397136"/>
              <a:gd name="connsiteY4" fmla="*/ 6546415 h 6858000"/>
              <a:gd name="connsiteX5" fmla="*/ 3649466 w 4397136"/>
              <a:gd name="connsiteY5" fmla="*/ 6858000 h 6858000"/>
              <a:gd name="connsiteX6" fmla="*/ 0 w 4397136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7136" h="6858000">
                <a:moveTo>
                  <a:pt x="0" y="0"/>
                </a:moveTo>
                <a:lnTo>
                  <a:pt x="3599069" y="0"/>
                </a:lnTo>
                <a:lnTo>
                  <a:pt x="3634072" y="58977"/>
                </a:lnTo>
                <a:cubicBezTo>
                  <a:pt x="4105532" y="933006"/>
                  <a:pt x="4397136" y="2140466"/>
                  <a:pt x="4397136" y="3474189"/>
                </a:cubicBezTo>
                <a:cubicBezTo>
                  <a:pt x="4397136" y="4641197"/>
                  <a:pt x="4173877" y="5711534"/>
                  <a:pt x="3802221" y="6546415"/>
                </a:cubicBezTo>
                <a:lnTo>
                  <a:pt x="3649466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84" name="Freeform: Shape 83">
            <a:extLst>
              <a:ext uri="{FF2B5EF4-FFF2-40B4-BE49-F238E27FC236}">
                <a16:creationId xmlns:a16="http://schemas.microsoft.com/office/drawing/2014/main" id="{7C34E8CB-B972-4A94-8469-315C10C2A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86504" cy="6858000"/>
          </a:xfrm>
          <a:custGeom>
            <a:avLst/>
            <a:gdLst>
              <a:gd name="connsiteX0" fmla="*/ 0 w 4386504"/>
              <a:gd name="connsiteY0" fmla="*/ 0 h 6858000"/>
              <a:gd name="connsiteX1" fmla="*/ 3588437 w 4386504"/>
              <a:gd name="connsiteY1" fmla="*/ 0 h 6858000"/>
              <a:gd name="connsiteX2" fmla="*/ 3623440 w 4386504"/>
              <a:gd name="connsiteY2" fmla="*/ 58977 h 6858000"/>
              <a:gd name="connsiteX3" fmla="*/ 4386504 w 4386504"/>
              <a:gd name="connsiteY3" fmla="*/ 3474189 h 6858000"/>
              <a:gd name="connsiteX4" fmla="*/ 3791589 w 4386504"/>
              <a:gd name="connsiteY4" fmla="*/ 6546415 h 6858000"/>
              <a:gd name="connsiteX5" fmla="*/ 3638834 w 4386504"/>
              <a:gd name="connsiteY5" fmla="*/ 6858000 h 6858000"/>
              <a:gd name="connsiteX6" fmla="*/ 0 w 438650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6504" h="6858000">
                <a:moveTo>
                  <a:pt x="0" y="0"/>
                </a:moveTo>
                <a:lnTo>
                  <a:pt x="3588437" y="0"/>
                </a:lnTo>
                <a:lnTo>
                  <a:pt x="3623440" y="58977"/>
                </a:lnTo>
                <a:cubicBezTo>
                  <a:pt x="4094900" y="933006"/>
                  <a:pt x="4386504" y="2140466"/>
                  <a:pt x="4386504" y="3474189"/>
                </a:cubicBezTo>
                <a:cubicBezTo>
                  <a:pt x="4386504" y="4641197"/>
                  <a:pt x="4163245" y="5711534"/>
                  <a:pt x="3791589" y="6546415"/>
                </a:cubicBezTo>
                <a:lnTo>
                  <a:pt x="363883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0038B9-1377-4DB3-9EA2-82EEB7BE17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9651" y="3035420"/>
            <a:ext cx="3484227" cy="3504292"/>
          </a:xfrm>
        </p:spPr>
        <p:txBody>
          <a:bodyPr anchor="b">
            <a:normAutofit/>
          </a:bodyPr>
          <a:lstStyle/>
          <a:p>
            <a:pPr algn="l"/>
            <a:r>
              <a:rPr lang="en-GB" sz="4000" b="1" dirty="0">
                <a:solidFill>
                  <a:srgbClr val="002060"/>
                </a:solidFill>
                <a:latin typeface="Tahoma"/>
                <a:ea typeface="Tahoma"/>
                <a:cs typeface="Tahoma"/>
              </a:rPr>
              <a:t>Developing Emotions</a:t>
            </a:r>
            <a:br>
              <a:rPr lang="en-GB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en-GB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3200" dirty="0">
                <a:solidFill>
                  <a:srgbClr val="002060"/>
                </a:solidFill>
                <a:latin typeface="Tahoma"/>
                <a:ea typeface="Tahoma"/>
                <a:cs typeface="Tahoma"/>
              </a:rPr>
              <a:t>Week 8. Lesson 2</a:t>
            </a:r>
            <a:br>
              <a:rPr lang="en-GB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Conclusions</a:t>
            </a:r>
            <a:br>
              <a:rPr lang="en-GB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en-GB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GB" sz="32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114A821F-8663-46BA-8CC0-D4C44F639F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4544568"/>
            <a:ext cx="341496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A67C1BB0-B127-4FC4-A2BF-0C97D32F6F01}"/>
              </a:ext>
            </a:extLst>
          </p:cNvPr>
          <p:cNvGrpSpPr>
            <a:grpSpLocks noChangeAspect="1"/>
          </p:cNvGrpSpPr>
          <p:nvPr/>
        </p:nvGrpSpPr>
        <p:grpSpPr>
          <a:xfrm rot="20622463">
            <a:off x="7706009" y="3728079"/>
            <a:ext cx="6098831" cy="1540698"/>
            <a:chOff x="1877089" y="2627992"/>
            <a:chExt cx="8028167" cy="2028091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B7E8E04A-7FE0-4CA1-B3CD-087365AEFF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54949" y="2627992"/>
              <a:ext cx="1350307" cy="20249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4BFAD35C-24A9-4746-874C-C883F73AE1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0452" y="2627992"/>
              <a:ext cx="2130180" cy="20249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55" descr="A picture containing text, primate&#10;&#10;Description automatically generated">
              <a:extLst>
                <a:ext uri="{FF2B5EF4-FFF2-40B4-BE49-F238E27FC236}">
                  <a16:creationId xmlns:a16="http://schemas.microsoft.com/office/drawing/2014/main" id="{DDA8EDC5-5A22-4503-B73D-7E8ED8A1BA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55340" y="2627992"/>
              <a:ext cx="2233321" cy="2024934"/>
            </a:xfrm>
            <a:prstGeom prst="rect">
              <a:avLst/>
            </a:prstGeom>
          </p:spPr>
        </p:pic>
        <p:pic>
          <p:nvPicPr>
            <p:cNvPr id="57" name="Picture 56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7CC098AC-2D58-4AF9-8B5E-6174656976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166"/>
            <a:stretch/>
          </p:blipFill>
          <p:spPr bwMode="auto">
            <a:xfrm>
              <a:off x="1877089" y="2627992"/>
              <a:ext cx="1819704" cy="2028091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F816D430-75DE-4A44-B143-AD6829447C27}"/>
              </a:ext>
            </a:extLst>
          </p:cNvPr>
          <p:cNvGrpSpPr>
            <a:grpSpLocks noChangeAspect="1"/>
          </p:cNvGrpSpPr>
          <p:nvPr/>
        </p:nvGrpSpPr>
        <p:grpSpPr>
          <a:xfrm rot="20616479">
            <a:off x="5249574" y="889576"/>
            <a:ext cx="6163371" cy="1557003"/>
            <a:chOff x="1877089" y="2627992"/>
            <a:chExt cx="8028167" cy="2028091"/>
          </a:xfrm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F66362D2-C2AA-4A8E-865C-30DC06033B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54949" y="2627992"/>
              <a:ext cx="1350307" cy="20249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7D2E8628-6DF8-4F21-8BBB-8E19F3A806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0452" y="2627992"/>
              <a:ext cx="2130180" cy="20249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" name="Picture 60" descr="A picture containing text, primate&#10;&#10;Description automatically generated">
              <a:extLst>
                <a:ext uri="{FF2B5EF4-FFF2-40B4-BE49-F238E27FC236}">
                  <a16:creationId xmlns:a16="http://schemas.microsoft.com/office/drawing/2014/main" id="{DBCCC9A0-3A5B-43A2-83DC-C9C0E3B278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55340" y="2627992"/>
              <a:ext cx="2233321" cy="2024934"/>
            </a:xfrm>
            <a:prstGeom prst="rect">
              <a:avLst/>
            </a:prstGeom>
          </p:spPr>
        </p:pic>
        <p:pic>
          <p:nvPicPr>
            <p:cNvPr id="62" name="Picture 61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0A2049BD-23F2-4BAE-AC56-B29873EE21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166"/>
            <a:stretch/>
          </p:blipFill>
          <p:spPr bwMode="auto">
            <a:xfrm>
              <a:off x="1877089" y="2627992"/>
              <a:ext cx="1819704" cy="2028091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26530C92-CA01-4011-9A85-F0AA8DD1119E}"/>
              </a:ext>
            </a:extLst>
          </p:cNvPr>
          <p:cNvGrpSpPr>
            <a:grpSpLocks noChangeAspect="1"/>
          </p:cNvGrpSpPr>
          <p:nvPr/>
        </p:nvGrpSpPr>
        <p:grpSpPr>
          <a:xfrm rot="20622463">
            <a:off x="6443257" y="2340096"/>
            <a:ext cx="6098831" cy="1540698"/>
            <a:chOff x="1877089" y="2627992"/>
            <a:chExt cx="8028167" cy="2028091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01897E8E-0010-4610-BB9F-8E751D27EE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54949" y="2627992"/>
              <a:ext cx="1350307" cy="20249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131FBFEF-0F38-4CCB-8A47-281CCB82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0452" y="2627992"/>
              <a:ext cx="2130180" cy="20249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6" name="Picture 65" descr="A picture containing text, primate&#10;&#10;Description automatically generated">
              <a:extLst>
                <a:ext uri="{FF2B5EF4-FFF2-40B4-BE49-F238E27FC236}">
                  <a16:creationId xmlns:a16="http://schemas.microsoft.com/office/drawing/2014/main" id="{7943F001-D42F-4596-8C31-A96431DEA4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55340" y="2627992"/>
              <a:ext cx="2233321" cy="2024934"/>
            </a:xfrm>
            <a:prstGeom prst="rect">
              <a:avLst/>
            </a:prstGeom>
          </p:spPr>
        </p:pic>
        <p:pic>
          <p:nvPicPr>
            <p:cNvPr id="67" name="Picture 66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EFC90DDC-1680-4D4F-8636-6B9616C23B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166"/>
            <a:stretch/>
          </p:blipFill>
          <p:spPr bwMode="auto">
            <a:xfrm>
              <a:off x="1877089" y="2627992"/>
              <a:ext cx="1819704" cy="2028091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010A72E1-B15A-4BE0-AFDB-EC6276451FF9}"/>
              </a:ext>
            </a:extLst>
          </p:cNvPr>
          <p:cNvGrpSpPr>
            <a:grpSpLocks noChangeAspect="1"/>
          </p:cNvGrpSpPr>
          <p:nvPr/>
        </p:nvGrpSpPr>
        <p:grpSpPr>
          <a:xfrm rot="20622463">
            <a:off x="4055607" y="-485731"/>
            <a:ext cx="6098831" cy="1540698"/>
            <a:chOff x="1877089" y="2627992"/>
            <a:chExt cx="8028167" cy="2028091"/>
          </a:xfrm>
        </p:grpSpPr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279D0560-F6AC-458E-9B4C-BE4D7BE72E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54949" y="2627992"/>
              <a:ext cx="1350307" cy="20249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58C2CCA2-8C98-4339-9E41-89B93A6ACF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0452" y="2627992"/>
              <a:ext cx="2130180" cy="20249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" name="Picture 70" descr="A picture containing text, primate&#10;&#10;Description automatically generated">
              <a:extLst>
                <a:ext uri="{FF2B5EF4-FFF2-40B4-BE49-F238E27FC236}">
                  <a16:creationId xmlns:a16="http://schemas.microsoft.com/office/drawing/2014/main" id="{60BD8D9B-31BF-4484-89A0-5E91665D89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55340" y="2627992"/>
              <a:ext cx="2233321" cy="2024934"/>
            </a:xfrm>
            <a:prstGeom prst="rect">
              <a:avLst/>
            </a:prstGeom>
          </p:spPr>
        </p:pic>
        <p:pic>
          <p:nvPicPr>
            <p:cNvPr id="72" name="Picture 71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9DE1D0BE-16EE-4F44-9973-30EB116608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166"/>
            <a:stretch/>
          </p:blipFill>
          <p:spPr bwMode="auto">
            <a:xfrm>
              <a:off x="1877089" y="2627992"/>
              <a:ext cx="1819704" cy="2028091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CEF091EC-1F2D-48E9-BBAE-B6431E021B92}"/>
              </a:ext>
            </a:extLst>
          </p:cNvPr>
          <p:cNvGrpSpPr>
            <a:grpSpLocks noChangeAspect="1"/>
          </p:cNvGrpSpPr>
          <p:nvPr/>
        </p:nvGrpSpPr>
        <p:grpSpPr>
          <a:xfrm rot="20622463">
            <a:off x="8898892" y="5186673"/>
            <a:ext cx="6098831" cy="1540698"/>
            <a:chOff x="1877089" y="2627992"/>
            <a:chExt cx="8028167" cy="2028091"/>
          </a:xfrm>
        </p:grpSpPr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43306B83-5F00-47AF-ADDC-5BE0B87ADF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54949" y="2627992"/>
              <a:ext cx="1350307" cy="20249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A4808B63-651F-4BCB-B0C7-8170DC2D21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0452" y="2627992"/>
              <a:ext cx="2130180" cy="20249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" name="Picture 75" descr="A picture containing text, primate&#10;&#10;Description automatically generated">
              <a:extLst>
                <a:ext uri="{FF2B5EF4-FFF2-40B4-BE49-F238E27FC236}">
                  <a16:creationId xmlns:a16="http://schemas.microsoft.com/office/drawing/2014/main" id="{2A5B2AB9-B381-459E-893B-937702430E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55340" y="2627992"/>
              <a:ext cx="2233321" cy="2024934"/>
            </a:xfrm>
            <a:prstGeom prst="rect">
              <a:avLst/>
            </a:prstGeom>
          </p:spPr>
        </p:pic>
        <p:pic>
          <p:nvPicPr>
            <p:cNvPr id="77" name="Picture 76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4D045714-5FD4-4137-B1A1-9684F693E4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166"/>
            <a:stretch/>
          </p:blipFill>
          <p:spPr bwMode="auto">
            <a:xfrm>
              <a:off x="1877089" y="2627992"/>
              <a:ext cx="1819704" cy="2028091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323923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0BAB7-40B2-DA4A-89FF-3E0811820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7677"/>
            <a:ext cx="10916478" cy="1325563"/>
          </a:xfrm>
        </p:spPr>
        <p:txBody>
          <a:bodyPr/>
          <a:lstStyle/>
          <a:p>
            <a:r>
              <a:rPr lang="en-GB" sz="4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Developing Emotions</a:t>
            </a:r>
            <a:br>
              <a:rPr lang="en-GB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GB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E5BBED6-08C6-354D-B685-DCC998E28EC7}"/>
              </a:ext>
            </a:extLst>
          </p:cNvPr>
          <p:cNvCxnSpPr>
            <a:cxnSpLocks/>
          </p:cNvCxnSpPr>
          <p:nvPr/>
        </p:nvCxnSpPr>
        <p:spPr>
          <a:xfrm>
            <a:off x="1005840" y="1536192"/>
            <a:ext cx="9410369" cy="0"/>
          </a:xfrm>
          <a:prstGeom prst="line">
            <a:avLst/>
          </a:prstGeom>
          <a:ln w="952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854C26C-6EC7-2B4F-B3F2-9EFD3CF5F580}"/>
              </a:ext>
            </a:extLst>
          </p:cNvPr>
          <p:cNvSpPr txBox="1"/>
          <p:nvPr/>
        </p:nvSpPr>
        <p:spPr>
          <a:xfrm>
            <a:off x="162047" y="2207323"/>
            <a:ext cx="762481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This is the last lesson of </a:t>
            </a:r>
            <a:r>
              <a:rPr lang="en-GB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Developing Emotions</a:t>
            </a:r>
            <a:r>
              <a:rPr lang="en-GB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  <a:p>
            <a:endParaRPr lang="en-GB" sz="24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We’re going to play a game called </a:t>
            </a:r>
            <a:r>
              <a:rPr lang="en-GB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Emotionology!</a:t>
            </a:r>
            <a:endParaRPr lang="en-GB" sz="24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GB" sz="24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Then we will take some quizzes to show how much we have learned about feelings and emotions.</a:t>
            </a:r>
          </a:p>
          <a:p>
            <a:endParaRPr lang="en-GB" sz="2400" i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 the end you will receive a certificate because you are now an expert on emotions!</a:t>
            </a:r>
            <a:endParaRPr lang="en-GB" sz="2400" i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GB" dirty="0"/>
          </a:p>
          <a:p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915C306-CE68-493F-8230-1CA5281119D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6181" y="2496507"/>
            <a:ext cx="2494187" cy="1695975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EC1C9DB-01EB-4BF0-86B8-AB5A43C93ACB}"/>
              </a:ext>
            </a:extLst>
          </p:cNvPr>
          <p:cNvGrpSpPr/>
          <p:nvPr/>
        </p:nvGrpSpPr>
        <p:grpSpPr>
          <a:xfrm>
            <a:off x="8990544" y="4417538"/>
            <a:ext cx="2545459" cy="648000"/>
            <a:chOff x="8955431" y="4263455"/>
            <a:chExt cx="2545459" cy="6480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C10FF43-DCF2-4D97-B426-19769751D9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2579" t="41427" r="41946" b="38864"/>
            <a:stretch/>
          </p:blipFill>
          <p:spPr>
            <a:xfrm>
              <a:off x="8955431" y="4263455"/>
              <a:ext cx="904540" cy="648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253BC02-A054-4777-8B12-EAAFAE1B2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1702" t="42037" r="14210" b="39389"/>
            <a:stretch/>
          </p:blipFill>
          <p:spPr>
            <a:xfrm>
              <a:off x="10627139" y="4263455"/>
              <a:ext cx="873751" cy="6480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D0E2979-367D-47EA-98B2-6AA77840B5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4063" t="41958" r="70462" b="38916"/>
            <a:stretch/>
          </p:blipFill>
          <p:spPr>
            <a:xfrm>
              <a:off x="9832641" y="4263455"/>
              <a:ext cx="932147" cy="648000"/>
            </a:xfrm>
            <a:prstGeom prst="rect">
              <a:avLst/>
            </a:prstGeom>
          </p:spPr>
        </p:pic>
      </p:grpSp>
      <p:pic>
        <p:nvPicPr>
          <p:cNvPr id="5" name="Picture 4" descr="A picture containing lamp, drawing&#10;&#10;Description automatically generated">
            <a:extLst>
              <a:ext uri="{FF2B5EF4-FFF2-40B4-BE49-F238E27FC236}">
                <a16:creationId xmlns:a16="http://schemas.microsoft.com/office/drawing/2014/main" id="{737863BB-C0B9-1642-A448-5A079EB776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06" y="2124779"/>
            <a:ext cx="526275" cy="526275"/>
          </a:xfrm>
          <a:prstGeom prst="rect">
            <a:avLst/>
          </a:prstGeom>
        </p:spPr>
      </p:pic>
      <p:pic>
        <p:nvPicPr>
          <p:cNvPr id="13" name="Picture 12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D62FCBCB-D026-0544-B355-7FB20DA3B7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767" y="2906486"/>
            <a:ext cx="522514" cy="522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614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0BAB7-40B2-DA4A-89FF-3E0811820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397" y="609386"/>
            <a:ext cx="11609205" cy="1325563"/>
          </a:xfrm>
        </p:spPr>
        <p:txBody>
          <a:bodyPr>
            <a:normAutofit fontScale="90000"/>
          </a:bodyPr>
          <a:lstStyle/>
          <a:p>
            <a:r>
              <a:rPr lang="en-GB" sz="4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Let’s play </a:t>
            </a:r>
            <a:r>
              <a:rPr lang="en-GB" sz="4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EMOTIONOLOGY</a:t>
            </a:r>
            <a:r>
              <a:rPr lang="en-GB" sz="4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The Game of Feelings!</a:t>
            </a:r>
            <a:br>
              <a:rPr lang="en-GB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GB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E5BBED6-08C6-354D-B685-DCC998E28EC7}"/>
              </a:ext>
            </a:extLst>
          </p:cNvPr>
          <p:cNvCxnSpPr>
            <a:cxnSpLocks/>
          </p:cNvCxnSpPr>
          <p:nvPr/>
        </p:nvCxnSpPr>
        <p:spPr>
          <a:xfrm>
            <a:off x="1005840" y="1536192"/>
            <a:ext cx="9410369" cy="0"/>
          </a:xfrm>
          <a:prstGeom prst="line">
            <a:avLst/>
          </a:prstGeom>
          <a:ln w="952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854C26C-6EC7-2B4F-B3F2-9EFD3CF5F580}"/>
              </a:ext>
            </a:extLst>
          </p:cNvPr>
          <p:cNvSpPr txBox="1"/>
          <p:nvPr/>
        </p:nvSpPr>
        <p:spPr>
          <a:xfrm>
            <a:off x="291397" y="1934949"/>
            <a:ext cx="762481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this game you are going to </a:t>
            </a:r>
            <a:r>
              <a:rPr lang="en-GB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draw</a:t>
            </a:r>
            <a:r>
              <a:rPr lang="en-GB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GB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describe</a:t>
            </a:r>
            <a:r>
              <a:rPr lang="en-GB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or </a:t>
            </a:r>
            <a:r>
              <a:rPr lang="en-GB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act out</a:t>
            </a:r>
            <a:r>
              <a:rPr lang="en-GB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different feelings and emotions for your team-mates to guess.</a:t>
            </a:r>
          </a:p>
          <a:p>
            <a:endParaRPr lang="en-GB" sz="24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But first, we need to prepare the materials. </a:t>
            </a:r>
          </a:p>
          <a:p>
            <a:endParaRPr lang="en-GB" sz="24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 your table you have a set of cards which each have a heart symbol on the back. </a:t>
            </a:r>
          </a:p>
          <a:p>
            <a:endParaRPr lang="en-GB" sz="24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Some have </a:t>
            </a:r>
            <a:r>
              <a:rPr lang="en-GB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emotion words and symbols </a:t>
            </a:r>
            <a:r>
              <a:rPr lang="en-GB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written on them like the ones on this slide.</a:t>
            </a:r>
          </a:p>
          <a:p>
            <a:endParaRPr lang="en-GB" sz="24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F689E324-068D-48B8-922C-7AAB154E11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4866" t="33027" r="34911" b="29243"/>
          <a:stretch/>
        </p:blipFill>
        <p:spPr>
          <a:xfrm>
            <a:off x="8423563" y="3530849"/>
            <a:ext cx="1800000" cy="1264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9FFE6C3-072D-4D95-8EF9-C58CF50D42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66" t="32717" r="63314" b="28543"/>
          <a:stretch/>
        </p:blipFill>
        <p:spPr>
          <a:xfrm>
            <a:off x="8423563" y="2005561"/>
            <a:ext cx="1800000" cy="13657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1EAE76C-19A8-436D-9D9F-3A90AB15FA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578" t="33788" r="7955" b="28485"/>
          <a:stretch/>
        </p:blipFill>
        <p:spPr>
          <a:xfrm>
            <a:off x="8423563" y="4954403"/>
            <a:ext cx="1800000" cy="13419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BA4B78A-FF09-491D-AA78-F03F904D72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3644" y="2076454"/>
            <a:ext cx="1800000" cy="1223948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2E46112-9B67-45D4-A0DD-D13DB7339A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4770" y="3557599"/>
            <a:ext cx="1800000" cy="1223948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04A3C9C-C8AA-4C5C-8E91-917F4D69AA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3644" y="5013387"/>
            <a:ext cx="1800000" cy="1223948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2552743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0BAB7-40B2-DA4A-89FF-3E0811820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397" y="609386"/>
            <a:ext cx="11609205" cy="1325563"/>
          </a:xfrm>
        </p:spPr>
        <p:txBody>
          <a:bodyPr>
            <a:normAutofit fontScale="90000"/>
          </a:bodyPr>
          <a:lstStyle/>
          <a:p>
            <a:r>
              <a:rPr lang="en-GB" sz="4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Let’s play </a:t>
            </a:r>
            <a:r>
              <a:rPr lang="en-GB" sz="4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EMOTIONOLOGY</a:t>
            </a:r>
            <a:r>
              <a:rPr lang="en-GB" sz="4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The Game of Feelings!</a:t>
            </a:r>
            <a:br>
              <a:rPr lang="en-GB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GB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E5BBED6-08C6-354D-B685-DCC998E28EC7}"/>
              </a:ext>
            </a:extLst>
          </p:cNvPr>
          <p:cNvCxnSpPr>
            <a:cxnSpLocks/>
          </p:cNvCxnSpPr>
          <p:nvPr/>
        </p:nvCxnSpPr>
        <p:spPr>
          <a:xfrm>
            <a:off x="1005840" y="1536192"/>
            <a:ext cx="9410369" cy="0"/>
          </a:xfrm>
          <a:prstGeom prst="line">
            <a:avLst/>
          </a:prstGeom>
          <a:ln w="952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854C26C-6EC7-2B4F-B3F2-9EFD3CF5F580}"/>
              </a:ext>
            </a:extLst>
          </p:cNvPr>
          <p:cNvSpPr txBox="1"/>
          <p:nvPr/>
        </p:nvSpPr>
        <p:spPr>
          <a:xfrm>
            <a:off x="291397" y="2276747"/>
            <a:ext cx="764725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Some of the cards are </a:t>
            </a:r>
            <a:r>
              <a:rPr lang="en-GB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blanks</a:t>
            </a:r>
            <a:r>
              <a:rPr lang="en-GB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 they have a symbol but no word – like the ones pictured here</a:t>
            </a:r>
          </a:p>
          <a:p>
            <a:endParaRPr lang="en-GB" sz="24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Share the blanks out in your group and write </a:t>
            </a:r>
            <a:r>
              <a:rPr lang="en-GB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word for an emotion or feeling</a:t>
            </a:r>
            <a:r>
              <a:rPr lang="en-GB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on each one.</a:t>
            </a:r>
          </a:p>
          <a:p>
            <a:endParaRPr lang="en-GB" sz="24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It could be something simple like </a:t>
            </a:r>
            <a:r>
              <a:rPr lang="en-GB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happy</a:t>
            </a:r>
            <a:r>
              <a:rPr lang="en-GB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or something more unusual, like </a:t>
            </a:r>
            <a:r>
              <a:rPr lang="en-GB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petrified</a:t>
            </a:r>
            <a:r>
              <a:rPr lang="en-GB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GB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ecstatic</a:t>
            </a:r>
            <a:r>
              <a:rPr lang="en-GB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or </a:t>
            </a:r>
            <a:r>
              <a:rPr lang="en-GB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raging</a:t>
            </a:r>
            <a:r>
              <a:rPr lang="en-GB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  <a:p>
            <a:endParaRPr lang="en-GB" sz="24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BA4B78A-FF09-491D-AA78-F03F904D72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3644" y="2076454"/>
            <a:ext cx="1800000" cy="1223948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2E46112-9B67-45D4-A0DD-D13DB7339A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4770" y="3557599"/>
            <a:ext cx="1800000" cy="1223948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04A3C9C-C8AA-4C5C-8E91-917F4D69AA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3644" y="5013387"/>
            <a:ext cx="1800000" cy="1223948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0E2092-1005-40B6-8765-D3BAAC7770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017" t="24848" r="35158" b="38333"/>
          <a:stretch/>
        </p:blipFill>
        <p:spPr>
          <a:xfrm>
            <a:off x="8453644" y="2025770"/>
            <a:ext cx="1800000" cy="12932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48E15AC-6891-4C5A-A74C-8C17B5F03E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017" t="24848" r="7273" b="38333"/>
          <a:stretch/>
        </p:blipFill>
        <p:spPr>
          <a:xfrm>
            <a:off x="8464770" y="4976131"/>
            <a:ext cx="1800000" cy="129845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275A3FC-FEDF-4BB4-BA60-A497A22CD2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500" t="24848" r="63675" b="38333"/>
          <a:stretch/>
        </p:blipFill>
        <p:spPr>
          <a:xfrm>
            <a:off x="8453644" y="3508779"/>
            <a:ext cx="1800000" cy="1293271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AEB9E4ED-E38D-4B7C-A3F1-CE4B806B1C79}"/>
              </a:ext>
            </a:extLst>
          </p:cNvPr>
          <p:cNvSpPr/>
          <p:nvPr/>
        </p:nvSpPr>
        <p:spPr>
          <a:xfrm>
            <a:off x="6310265" y="2784798"/>
            <a:ext cx="1973656" cy="266220"/>
          </a:xfrm>
          <a:prstGeom prst="rightArrow">
            <a:avLst/>
          </a:prstGeom>
          <a:solidFill>
            <a:srgbClr val="FC4C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8424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0BAB7-40B2-DA4A-89FF-3E0811820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397" y="609386"/>
            <a:ext cx="11609205" cy="1325563"/>
          </a:xfrm>
        </p:spPr>
        <p:txBody>
          <a:bodyPr>
            <a:normAutofit fontScale="90000"/>
          </a:bodyPr>
          <a:lstStyle/>
          <a:p>
            <a:r>
              <a:rPr lang="en-GB" sz="4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Let’s play </a:t>
            </a:r>
            <a:r>
              <a:rPr lang="en-GB" sz="4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EMOTIONOLOGY</a:t>
            </a:r>
            <a:r>
              <a:rPr lang="en-GB" sz="4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The Game of Feelings!</a:t>
            </a:r>
            <a:br>
              <a:rPr lang="en-GB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GB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E5BBED6-08C6-354D-B685-DCC998E28EC7}"/>
              </a:ext>
            </a:extLst>
          </p:cNvPr>
          <p:cNvCxnSpPr>
            <a:cxnSpLocks/>
          </p:cNvCxnSpPr>
          <p:nvPr/>
        </p:nvCxnSpPr>
        <p:spPr>
          <a:xfrm>
            <a:off x="1005840" y="1536192"/>
            <a:ext cx="9410369" cy="0"/>
          </a:xfrm>
          <a:prstGeom prst="line">
            <a:avLst/>
          </a:prstGeom>
          <a:ln w="952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854C26C-6EC7-2B4F-B3F2-9EFD3CF5F580}"/>
              </a:ext>
            </a:extLst>
          </p:cNvPr>
          <p:cNvSpPr txBox="1"/>
          <p:nvPr/>
        </p:nvSpPr>
        <p:spPr>
          <a:xfrm>
            <a:off x="291397" y="1934949"/>
            <a:ext cx="11398377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Now your emotion cards are ready. </a:t>
            </a:r>
          </a:p>
          <a:p>
            <a:endParaRPr lang="en-GB" sz="24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Place them all in a single pile, face-down. </a:t>
            </a:r>
          </a:p>
          <a:p>
            <a:endParaRPr lang="en-GB" sz="24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your group, each player will take a turn to take a card from the top of the pile. </a:t>
            </a:r>
            <a:r>
              <a:rPr lang="en-GB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Don’t show your card to anyone else! And don’t say the word!</a:t>
            </a:r>
          </a:p>
          <a:p>
            <a:endParaRPr lang="en-GB" sz="24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Then you have to </a:t>
            </a:r>
            <a:r>
              <a:rPr lang="en-GB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describe</a:t>
            </a:r>
            <a:r>
              <a:rPr lang="en-GB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</a:t>
            </a:r>
            <a:r>
              <a:rPr lang="en-GB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draw               </a:t>
            </a:r>
            <a:r>
              <a:rPr lang="en-GB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 </a:t>
            </a:r>
            <a:r>
              <a:rPr lang="en-GB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act out             </a:t>
            </a:r>
            <a:br>
              <a:rPr lang="en-GB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word on your card. </a:t>
            </a:r>
          </a:p>
          <a:p>
            <a:endParaRPr lang="en-GB" sz="24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If you don’t know the word, that’s fine – just put it to the bottom of the pile and take another one!</a:t>
            </a:r>
          </a:p>
          <a:p>
            <a:endParaRPr lang="en-GB" sz="24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0E2092-1005-40B6-8765-D3BAAC7770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579" t="41427" r="41946" b="38864"/>
          <a:stretch/>
        </p:blipFill>
        <p:spPr>
          <a:xfrm>
            <a:off x="4177145" y="4428362"/>
            <a:ext cx="966356" cy="69228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48E15AC-6891-4C5A-A74C-8C17B5F03E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702" t="42037" r="14210" b="39389"/>
          <a:stretch/>
        </p:blipFill>
        <p:spPr>
          <a:xfrm>
            <a:off x="9066068" y="4465617"/>
            <a:ext cx="883229" cy="65502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275A3FC-FEDF-4BB4-BA60-A497A22CD2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063" t="41958" r="70462" b="38916"/>
          <a:stretch/>
        </p:blipFill>
        <p:spPr>
          <a:xfrm>
            <a:off x="6265717" y="4428362"/>
            <a:ext cx="966356" cy="671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671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0BAB7-40B2-DA4A-89FF-3E0811820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397" y="609386"/>
            <a:ext cx="11609205" cy="1325563"/>
          </a:xfrm>
        </p:spPr>
        <p:txBody>
          <a:bodyPr>
            <a:normAutofit fontScale="90000"/>
          </a:bodyPr>
          <a:lstStyle/>
          <a:p>
            <a:r>
              <a:rPr lang="en-GB" sz="4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Let’s play </a:t>
            </a:r>
            <a:r>
              <a:rPr lang="en-GB" sz="4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EMOTIONOLOGY</a:t>
            </a:r>
            <a:r>
              <a:rPr lang="en-GB" sz="4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The Game of Feelings!</a:t>
            </a:r>
            <a:br>
              <a:rPr lang="en-GB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GB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E5BBED6-08C6-354D-B685-DCC998E28EC7}"/>
              </a:ext>
            </a:extLst>
          </p:cNvPr>
          <p:cNvCxnSpPr>
            <a:cxnSpLocks/>
          </p:cNvCxnSpPr>
          <p:nvPr/>
        </p:nvCxnSpPr>
        <p:spPr>
          <a:xfrm>
            <a:off x="1005840" y="1536192"/>
            <a:ext cx="9410369" cy="0"/>
          </a:xfrm>
          <a:prstGeom prst="line">
            <a:avLst/>
          </a:prstGeom>
          <a:ln w="952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53C4E7BF-830A-4235-A6B7-04102FDC5762}"/>
              </a:ext>
            </a:extLst>
          </p:cNvPr>
          <p:cNvSpPr txBox="1"/>
          <p:nvPr/>
        </p:nvSpPr>
        <p:spPr>
          <a:xfrm>
            <a:off x="1005840" y="1617026"/>
            <a:ext cx="9410369" cy="5139869"/>
          </a:xfrm>
          <a:prstGeom prst="rect">
            <a:avLst/>
          </a:prstGeom>
          <a:solidFill>
            <a:srgbClr val="B4C7E7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When an emotion is guessed correctly, it’s the next person’s turn to take a card and have a go.</a:t>
            </a:r>
          </a:p>
          <a:p>
            <a:pPr algn="ctr"/>
            <a:endParaRPr lang="en-GB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GB" sz="3200" b="1" u="sng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Ready to play?</a:t>
            </a:r>
          </a:p>
          <a:p>
            <a:pPr algn="ctr"/>
            <a:endParaRPr lang="en-GB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GB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When your teacher says ‘Go!’ you will have </a:t>
            </a:r>
            <a:r>
              <a:rPr lang="en-GB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five minutes </a:t>
            </a:r>
            <a:r>
              <a:rPr lang="en-GB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guess as many emotion words as possible. </a:t>
            </a:r>
          </a:p>
          <a:p>
            <a:pPr algn="ctr"/>
            <a:endParaRPr lang="en-GB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GB" sz="4000" b="1" u="sng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Go!!</a:t>
            </a:r>
          </a:p>
        </p:txBody>
      </p:sp>
    </p:spTree>
    <p:extLst>
      <p:ext uri="{BB962C8B-B14F-4D97-AF65-F5344CB8AC3E}">
        <p14:creationId xmlns:p14="http://schemas.microsoft.com/office/powerpoint/2010/main" val="2708447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0BAB7-40B2-DA4A-89FF-3E0811820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397" y="609386"/>
            <a:ext cx="11609205" cy="1325563"/>
          </a:xfrm>
        </p:spPr>
        <p:txBody>
          <a:bodyPr>
            <a:normAutofit fontScale="90000"/>
          </a:bodyPr>
          <a:lstStyle/>
          <a:p>
            <a:r>
              <a:rPr lang="en-GB" sz="4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Let’s play </a:t>
            </a:r>
            <a:r>
              <a:rPr lang="en-GB" sz="4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EMOTIONOLOGY</a:t>
            </a:r>
            <a:r>
              <a:rPr lang="en-GB" sz="4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The Game of Feelings!</a:t>
            </a:r>
            <a:br>
              <a:rPr lang="en-GB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GB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E5BBED6-08C6-354D-B685-DCC998E28EC7}"/>
              </a:ext>
            </a:extLst>
          </p:cNvPr>
          <p:cNvCxnSpPr>
            <a:cxnSpLocks/>
          </p:cNvCxnSpPr>
          <p:nvPr/>
        </p:nvCxnSpPr>
        <p:spPr>
          <a:xfrm>
            <a:off x="1005840" y="1536192"/>
            <a:ext cx="9410369" cy="0"/>
          </a:xfrm>
          <a:prstGeom prst="line">
            <a:avLst/>
          </a:prstGeom>
          <a:ln w="952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F74C6C82-379A-4E29-AA03-932BC4BF8A83}"/>
              </a:ext>
            </a:extLst>
          </p:cNvPr>
          <p:cNvSpPr txBox="1"/>
          <p:nvPr/>
        </p:nvSpPr>
        <p:spPr>
          <a:xfrm>
            <a:off x="1887395" y="1747913"/>
            <a:ext cx="7647258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4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Which group guessed the most emotion words?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Were some particularly tricky?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Was it easier to describe, draw, or act out the emotions?</a:t>
            </a:r>
          </a:p>
          <a:p>
            <a:endParaRPr lang="en-GB" sz="24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GB" sz="24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3449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Pharrell Williams – Happy Lyrics | Genius Lyrics">
            <a:extLst>
              <a:ext uri="{FF2B5EF4-FFF2-40B4-BE49-F238E27FC236}">
                <a16:creationId xmlns:a16="http://schemas.microsoft.com/office/drawing/2014/main" id="{407533CF-D27D-4CBD-8516-62968FAE39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" r="6401" b="25491"/>
          <a:stretch/>
        </p:blipFill>
        <p:spPr bwMode="auto">
          <a:xfrm>
            <a:off x="3522468" y="10"/>
            <a:ext cx="866953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E675AEA-6C28-45C0-9707-E441D69126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Top Tunes</a:t>
            </a:r>
            <a:endParaRPr lang="en-US" sz="4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683785-E74E-4C29-B5D6-2EFB326F7CDB}"/>
              </a:ext>
            </a:extLst>
          </p:cNvPr>
          <p:cNvSpPr txBox="1"/>
          <p:nvPr/>
        </p:nvSpPr>
        <p:spPr>
          <a:xfrm>
            <a:off x="371093" y="2718054"/>
            <a:ext cx="3981831" cy="3789044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marL="285750" marR="0" lvl="0" indent="-228600" fontAlgn="auto"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Today we’re thinking about music and lyrics and how they express </a:t>
            </a:r>
            <a:r>
              <a:rPr kumimoji="0" lang="en-US" sz="17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joy</a:t>
            </a:r>
            <a:r>
              <a:rPr lang="en-US" sz="17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</a:t>
            </a:r>
            <a:r>
              <a:rPr lang="en-US" sz="17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happiness!</a:t>
            </a:r>
            <a:endParaRPr lang="en-US" sz="17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marR="0" lvl="0" indent="-228600" fontAlgn="auto"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700" b="0" i="0" u="none" strike="noStrike" cap="none" spc="0" normalizeH="0" baseline="0" noProof="0" dirty="0">
              <a:ln>
                <a:noFill/>
              </a:ln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marR="0" lvl="0" indent="-228600" fontAlgn="auto"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We’re going to start with a famous song that is just called </a:t>
            </a:r>
            <a:r>
              <a:rPr kumimoji="0" lang="en-US" sz="17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‘Happy</a:t>
            </a:r>
            <a:r>
              <a:rPr kumimoji="0" lang="en-US" sz="170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’. </a:t>
            </a:r>
            <a:r>
              <a:rPr lang="en-US" sz="1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might recognize it.</a:t>
            </a:r>
          </a:p>
          <a:p>
            <a:pPr marL="285750" marR="0" lvl="0" indent="-228600" fontAlgn="auto"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700" b="0" i="0" u="none" strike="noStrike" cap="none" spc="0" normalizeH="0" baseline="0" noProof="0" dirty="0">
              <a:ln>
                <a:noFill/>
              </a:ln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marR="0" lvl="0" indent="-228600" fontAlgn="auto"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It is pretty</a:t>
            </a:r>
            <a:r>
              <a:rPr kumimoji="0" lang="en-US" sz="1700" b="0" i="0" u="none" strike="noStrike" cap="none" spc="0" normalizeH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7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catchy so you might find it hard to get </a:t>
            </a:r>
            <a:r>
              <a:rPr kumimoji="0" lang="en-US" sz="170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it out of your head for the next couple of days. </a:t>
            </a:r>
            <a:r>
              <a:rPr kumimoji="0" lang="en-US" sz="17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Sorry!</a:t>
            </a:r>
          </a:p>
        </p:txBody>
      </p:sp>
    </p:spTree>
    <p:extLst>
      <p:ext uri="{BB962C8B-B14F-4D97-AF65-F5344CB8AC3E}">
        <p14:creationId xmlns:p14="http://schemas.microsoft.com/office/powerpoint/2010/main" val="22991512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48F3524-3D54-48C1-AB18-3CE4EBA408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733" t="31105" r="36506" b="19696"/>
          <a:stretch/>
        </p:blipFill>
        <p:spPr>
          <a:xfrm>
            <a:off x="6123571" y="1779085"/>
            <a:ext cx="4629899" cy="47878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60BAB7-40B2-DA4A-89FF-3E0811820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397" y="609386"/>
            <a:ext cx="11609205" cy="1325563"/>
          </a:xfrm>
        </p:spPr>
        <p:txBody>
          <a:bodyPr>
            <a:normAutofit/>
          </a:bodyPr>
          <a:lstStyle/>
          <a:p>
            <a:pPr algn="ctr"/>
            <a:r>
              <a:rPr lang="en-GB" sz="4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Mapping our emotions</a:t>
            </a:r>
            <a:br>
              <a:rPr lang="en-GB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GB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E5BBED6-08C6-354D-B685-DCC998E28EC7}"/>
              </a:ext>
            </a:extLst>
          </p:cNvPr>
          <p:cNvCxnSpPr>
            <a:cxnSpLocks/>
          </p:cNvCxnSpPr>
          <p:nvPr/>
        </p:nvCxnSpPr>
        <p:spPr>
          <a:xfrm>
            <a:off x="1005840" y="1536192"/>
            <a:ext cx="9410369" cy="0"/>
          </a:xfrm>
          <a:prstGeom prst="line">
            <a:avLst/>
          </a:prstGeom>
          <a:ln w="952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AE0EA0D-8E88-4D23-B15B-B20286027CF3}"/>
              </a:ext>
            </a:extLst>
          </p:cNvPr>
          <p:cNvSpPr txBox="1"/>
          <p:nvPr/>
        </p:nvSpPr>
        <p:spPr>
          <a:xfrm>
            <a:off x="255784" y="2551819"/>
            <a:ext cx="5724767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Now we are going to place our emotion words on a map like this one: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 each word you need to decide where it fits on the map.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Does it feel </a:t>
            </a:r>
            <a:r>
              <a:rPr lang="en-GB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nice</a:t>
            </a:r>
            <a:r>
              <a:rPr lang="en-GB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or </a:t>
            </a:r>
            <a:r>
              <a:rPr lang="en-GB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nasty</a:t>
            </a:r>
            <a:r>
              <a:rPr lang="en-GB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 it </a:t>
            </a:r>
            <a:r>
              <a:rPr lang="en-GB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 energy </a:t>
            </a:r>
            <a:r>
              <a:rPr lang="en-GB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 </a:t>
            </a:r>
            <a:r>
              <a:rPr lang="en-GB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low energy</a:t>
            </a:r>
            <a:r>
              <a:rPr lang="en-GB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59479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48F3524-3D54-48C1-AB18-3CE4EBA408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733" t="31105" r="36506" b="19696"/>
          <a:stretch/>
        </p:blipFill>
        <p:spPr>
          <a:xfrm>
            <a:off x="6123571" y="1779085"/>
            <a:ext cx="4629899" cy="47878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60BAB7-40B2-DA4A-89FF-3E0811820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397" y="609386"/>
            <a:ext cx="11609205" cy="1325563"/>
          </a:xfrm>
        </p:spPr>
        <p:txBody>
          <a:bodyPr>
            <a:normAutofit/>
          </a:bodyPr>
          <a:lstStyle/>
          <a:p>
            <a:pPr algn="ctr"/>
            <a:r>
              <a:rPr lang="en-GB" sz="4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Mapping our emotions</a:t>
            </a:r>
            <a:br>
              <a:rPr lang="en-GB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GB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E5BBED6-08C6-354D-B685-DCC998E28EC7}"/>
              </a:ext>
            </a:extLst>
          </p:cNvPr>
          <p:cNvCxnSpPr>
            <a:cxnSpLocks/>
          </p:cNvCxnSpPr>
          <p:nvPr/>
        </p:nvCxnSpPr>
        <p:spPr>
          <a:xfrm>
            <a:off x="1005840" y="1536192"/>
            <a:ext cx="9410369" cy="0"/>
          </a:xfrm>
          <a:prstGeom prst="line">
            <a:avLst/>
          </a:prstGeom>
          <a:ln w="952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AE0EA0D-8E88-4D23-B15B-B20286027CF3}"/>
              </a:ext>
            </a:extLst>
          </p:cNvPr>
          <p:cNvSpPr txBox="1"/>
          <p:nvPr/>
        </p:nvSpPr>
        <p:spPr>
          <a:xfrm>
            <a:off x="259574" y="1425097"/>
            <a:ext cx="5451450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GB" sz="24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nicer the feeling, the further to the right it should go…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…the nastier the feeling, the further to the left.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More energetic ones go higher up, and ones with no energy go lower down.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the centre is </a:t>
            </a:r>
            <a:r>
              <a:rPr lang="en-GB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Meh</a:t>
            </a:r>
            <a:r>
              <a:rPr lang="en-GB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We’ve added some words as examples</a:t>
            </a:r>
          </a:p>
        </p:txBody>
      </p:sp>
      <p:pic>
        <p:nvPicPr>
          <p:cNvPr id="2050" name="Picture 2" descr="Meh 😐 - Emoji - The Shorty Awards">
            <a:extLst>
              <a:ext uri="{FF2B5EF4-FFF2-40B4-BE49-F238E27FC236}">
                <a16:creationId xmlns:a16="http://schemas.microsoft.com/office/drawing/2014/main" id="{173290CE-B116-4485-84A4-742388FDFB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8520" y="3890938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2">
            <a:extLst>
              <a:ext uri="{FF2B5EF4-FFF2-40B4-BE49-F238E27FC236}">
                <a16:creationId xmlns:a16="http://schemas.microsoft.com/office/drawing/2014/main" id="{1D31685C-5D21-4626-AA42-81FCB3EF50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1333" y="4787779"/>
            <a:ext cx="1052283" cy="42037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Aft>
                <a:spcPts val="0"/>
              </a:spcAft>
            </a:pPr>
            <a:r>
              <a:rPr lang="en-GB" sz="1400" dirty="0">
                <a:effectLst/>
                <a:latin typeface="Lucida Handwriting" panose="03010101010101010101" pitchFamily="66" charset="0"/>
                <a:ea typeface="Calibri" panose="020F0502020204030204" pitchFamily="34" charset="0"/>
              </a:rPr>
              <a:t>Sad</a:t>
            </a:r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5" name="Text Box 2">
            <a:extLst>
              <a:ext uri="{FF2B5EF4-FFF2-40B4-BE49-F238E27FC236}">
                <a16:creationId xmlns:a16="http://schemas.microsoft.com/office/drawing/2014/main" id="{49E7323C-7AB8-4F0D-8B05-99B1E4F4AD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33006" y="2610379"/>
            <a:ext cx="1225162" cy="30777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spcAft>
                <a:spcPts val="0"/>
              </a:spcAft>
            </a:pPr>
            <a:r>
              <a:rPr lang="en-GB" sz="1400" dirty="0">
                <a:effectLst/>
                <a:latin typeface="Lucida Handwriting" panose="03010101010101010101" pitchFamily="66" charset="0"/>
                <a:ea typeface="Calibri" panose="020F0502020204030204" pitchFamily="34" charset="0"/>
              </a:rPr>
              <a:t>Delighted</a:t>
            </a:r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6" name="Text Box 2">
            <a:extLst>
              <a:ext uri="{FF2B5EF4-FFF2-40B4-BE49-F238E27FC236}">
                <a16:creationId xmlns:a16="http://schemas.microsoft.com/office/drawing/2014/main" id="{0D5AC3C5-0B25-470F-AEA4-2CE965622C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9316" y="3008630"/>
            <a:ext cx="1384300" cy="42037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Aft>
                <a:spcPts val="0"/>
              </a:spcAft>
            </a:pPr>
            <a:r>
              <a:rPr lang="en-GB" sz="1400" dirty="0">
                <a:effectLst/>
                <a:latin typeface="Lucida Handwriting" panose="03010101010101010101" pitchFamily="66" charset="0"/>
                <a:ea typeface="Calibri" panose="020F0502020204030204" pitchFamily="34" charset="0"/>
              </a:rPr>
              <a:t>Annoyed</a:t>
            </a:r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20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0BAB7-40B2-DA4A-89FF-3E0811820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397" y="609386"/>
            <a:ext cx="11609205" cy="1325563"/>
          </a:xfrm>
        </p:spPr>
        <p:txBody>
          <a:bodyPr>
            <a:normAutofit/>
          </a:bodyPr>
          <a:lstStyle/>
          <a:p>
            <a:pPr algn="ctr"/>
            <a:r>
              <a:rPr lang="en-GB" sz="4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Final quizzes</a:t>
            </a:r>
            <a:br>
              <a:rPr lang="en-GB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GB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E5BBED6-08C6-354D-B685-DCC998E28EC7}"/>
              </a:ext>
            </a:extLst>
          </p:cNvPr>
          <p:cNvCxnSpPr>
            <a:cxnSpLocks/>
          </p:cNvCxnSpPr>
          <p:nvPr/>
        </p:nvCxnSpPr>
        <p:spPr>
          <a:xfrm>
            <a:off x="1005840" y="1536192"/>
            <a:ext cx="9410369" cy="0"/>
          </a:xfrm>
          <a:prstGeom prst="line">
            <a:avLst/>
          </a:prstGeom>
          <a:ln w="952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14056542-975A-485A-ADAC-83A526EDFC89}"/>
              </a:ext>
            </a:extLst>
          </p:cNvPr>
          <p:cNvSpPr txBox="1"/>
          <p:nvPr/>
        </p:nvSpPr>
        <p:spPr>
          <a:xfrm>
            <a:off x="3282438" y="2219602"/>
            <a:ext cx="5133109" cy="3354765"/>
          </a:xfrm>
          <a:prstGeom prst="rect">
            <a:avLst/>
          </a:prstGeom>
          <a:solidFill>
            <a:srgbClr val="B4C7E7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GB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Now you have finished the 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GB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Developing Emotions</a:t>
            </a:r>
            <a:r>
              <a:rPr lang="en-GB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GB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lessons, it is time to take two final quizzes to see what new words and feelings you have learned!</a:t>
            </a:r>
          </a:p>
        </p:txBody>
      </p:sp>
      <p:pic>
        <p:nvPicPr>
          <p:cNvPr id="7" name="Picture 2" descr="lots of emojis&quot; Poster by EmojiShirts106 | Redbubble">
            <a:extLst>
              <a:ext uri="{FF2B5EF4-FFF2-40B4-BE49-F238E27FC236}">
                <a16:creationId xmlns:a16="http://schemas.microsoft.com/office/drawing/2014/main" id="{E1B7A1C9-DC9F-4494-8C0C-F4F39D940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1" y="2219602"/>
            <a:ext cx="1890868" cy="3354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lots of emojis&quot; Poster by EmojiShirts106 | Redbubble">
            <a:extLst>
              <a:ext uri="{FF2B5EF4-FFF2-40B4-BE49-F238E27FC236}">
                <a16:creationId xmlns:a16="http://schemas.microsoft.com/office/drawing/2014/main" id="{8A3D6071-FF48-4C41-AC91-5F08545741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276" y="2219602"/>
            <a:ext cx="1890868" cy="3354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07167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0BAB7-40B2-DA4A-89FF-3E0811820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397" y="609386"/>
            <a:ext cx="11609205" cy="1325563"/>
          </a:xfrm>
        </p:spPr>
        <p:txBody>
          <a:bodyPr>
            <a:normAutofit/>
          </a:bodyPr>
          <a:lstStyle/>
          <a:p>
            <a:pPr algn="ctr"/>
            <a:r>
              <a:rPr lang="en-GB" sz="4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Conclusions</a:t>
            </a:r>
            <a:br>
              <a:rPr lang="en-GB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GB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E5BBED6-08C6-354D-B685-DCC998E28EC7}"/>
              </a:ext>
            </a:extLst>
          </p:cNvPr>
          <p:cNvCxnSpPr>
            <a:cxnSpLocks/>
          </p:cNvCxnSpPr>
          <p:nvPr/>
        </p:nvCxnSpPr>
        <p:spPr>
          <a:xfrm>
            <a:off x="1005840" y="1536192"/>
            <a:ext cx="9410369" cy="0"/>
          </a:xfrm>
          <a:prstGeom prst="line">
            <a:avLst/>
          </a:prstGeom>
          <a:ln w="952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1FCE0DC4-295F-4128-9668-74F70AC54988}"/>
              </a:ext>
            </a:extLst>
          </p:cNvPr>
          <p:cNvSpPr txBox="1"/>
          <p:nvPr/>
        </p:nvSpPr>
        <p:spPr>
          <a:xfrm>
            <a:off x="922756" y="2072601"/>
            <a:ext cx="10346485" cy="3738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 hope the </a:t>
            </a:r>
            <a:r>
              <a:rPr lang="en-GB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Developing Emotions</a:t>
            </a:r>
            <a:r>
              <a:rPr lang="en-GB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lessons have been fun and that you have learned a lot!</a:t>
            </a: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have seen that there are </a:t>
            </a:r>
            <a:r>
              <a:rPr lang="en-GB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hundreds of different emotions</a:t>
            </a:r>
            <a:r>
              <a:rPr lang="en-GB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 </a:t>
            </a: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 can </a:t>
            </a:r>
            <a:r>
              <a:rPr lang="en-GB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express</a:t>
            </a:r>
            <a:r>
              <a:rPr lang="en-GB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them in words, actions, music, movement, colours and images.</a:t>
            </a: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630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0BAB7-40B2-DA4A-89FF-3E0811820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397" y="609386"/>
            <a:ext cx="11609205" cy="1325563"/>
          </a:xfrm>
        </p:spPr>
        <p:txBody>
          <a:bodyPr>
            <a:normAutofit/>
          </a:bodyPr>
          <a:lstStyle/>
          <a:p>
            <a:pPr algn="ctr"/>
            <a:r>
              <a:rPr lang="en-GB" sz="4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Conclusions</a:t>
            </a:r>
            <a:br>
              <a:rPr lang="en-GB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GB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E5BBED6-08C6-354D-B685-DCC998E28EC7}"/>
              </a:ext>
            </a:extLst>
          </p:cNvPr>
          <p:cNvCxnSpPr>
            <a:cxnSpLocks/>
          </p:cNvCxnSpPr>
          <p:nvPr/>
        </p:nvCxnSpPr>
        <p:spPr>
          <a:xfrm>
            <a:off x="1005840" y="1536192"/>
            <a:ext cx="9410369" cy="0"/>
          </a:xfrm>
          <a:prstGeom prst="line">
            <a:avLst/>
          </a:prstGeom>
          <a:ln w="952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1FCE0DC4-295F-4128-9668-74F70AC54988}"/>
              </a:ext>
            </a:extLst>
          </p:cNvPr>
          <p:cNvSpPr txBox="1"/>
          <p:nvPr/>
        </p:nvSpPr>
        <p:spPr>
          <a:xfrm>
            <a:off x="834267" y="2172347"/>
            <a:ext cx="10523465" cy="3373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happy life is full of </a:t>
            </a:r>
            <a:r>
              <a:rPr lang="en-GB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laughter</a:t>
            </a:r>
            <a:r>
              <a:rPr lang="en-GB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GB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joy</a:t>
            </a:r>
            <a:r>
              <a:rPr lang="en-GB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and </a:t>
            </a:r>
            <a:r>
              <a:rPr lang="en-GB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friendship</a:t>
            </a:r>
            <a:r>
              <a:rPr lang="en-GB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</a:t>
            </a: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…but there’s room for other emotions too, like </a:t>
            </a:r>
            <a:r>
              <a:rPr lang="en-GB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sadness</a:t>
            </a:r>
            <a:r>
              <a:rPr lang="en-GB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or </a:t>
            </a:r>
            <a:r>
              <a:rPr lang="en-GB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worry</a:t>
            </a:r>
            <a:r>
              <a:rPr lang="en-GB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which we will all sometimes feel. </a:t>
            </a: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Learning to </a:t>
            </a:r>
            <a:r>
              <a:rPr lang="en-GB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name our feelings </a:t>
            </a:r>
            <a:r>
              <a:rPr lang="en-GB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can help us celebrate them… </a:t>
            </a:r>
            <a:br>
              <a:rPr lang="en-GB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also to control and understand them.</a:t>
            </a: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5333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75" name="Rectangle 75">
            <a:extLst>
              <a:ext uri="{FF2B5EF4-FFF2-40B4-BE49-F238E27FC236}">
                <a16:creationId xmlns:a16="http://schemas.microsoft.com/office/drawing/2014/main" id="{6EFFF4A2-EB01-4738-9824-8D9A72A51B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2" descr="🙏 Person with Folded Hands Emoji">
            <a:extLst>
              <a:ext uri="{FF2B5EF4-FFF2-40B4-BE49-F238E27FC236}">
                <a16:creationId xmlns:a16="http://schemas.microsoft.com/office/drawing/2014/main" id="{C3FBD59D-1DA1-4951-8DF5-29C1FA5541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04" r="-2" b="6467"/>
          <a:stretch/>
        </p:blipFill>
        <p:spPr bwMode="auto">
          <a:xfrm>
            <a:off x="181568" y="1495149"/>
            <a:ext cx="4018384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68C4B9CC-82A1-4221-9394-AF27A95D7F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34" r="2" b="18779"/>
          <a:stretch/>
        </p:blipFill>
        <p:spPr bwMode="auto">
          <a:xfrm>
            <a:off x="4417896" y="1495149"/>
            <a:ext cx="4019521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B5870A1-7A8D-47C3-92DA-E7D02C1A89F0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55361" y="1402684"/>
            <a:ext cx="3085843" cy="2026316"/>
          </a:xfrm>
          <a:prstGeom prst="rect">
            <a:avLst/>
          </a:prstGeom>
          <a:noFill/>
        </p:spPr>
      </p:pic>
      <p:sp>
        <p:nvSpPr>
          <p:cNvPr id="7176" name="Rectangle 77">
            <a:extLst>
              <a:ext uri="{FF2B5EF4-FFF2-40B4-BE49-F238E27FC236}">
                <a16:creationId xmlns:a16="http://schemas.microsoft.com/office/drawing/2014/main" id="{23D97D8B-CFC5-431A-AA32-93C4522A6E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4233674"/>
            <a:ext cx="12192000" cy="262432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B70F27-C417-4E6B-AD1E-0010BA01FF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973" y="4588215"/>
            <a:ext cx="10392770" cy="1533371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Thank-you for completing these lessons!</a:t>
            </a:r>
          </a:p>
          <a:p>
            <a: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now a </a:t>
            </a:r>
            <a:r>
              <a:rPr lang="en-GB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certified emotional expert</a:t>
            </a:r>
          </a:p>
          <a:p>
            <a: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Congratulations!</a:t>
            </a:r>
          </a:p>
        </p:txBody>
      </p:sp>
      <p:grpSp>
        <p:nvGrpSpPr>
          <p:cNvPr id="7177" name="Group 79">
            <a:extLst>
              <a:ext uri="{FF2B5EF4-FFF2-40B4-BE49-F238E27FC236}">
                <a16:creationId xmlns:a16="http://schemas.microsoft.com/office/drawing/2014/main" id="{F91EAA54-AC0A-4AEF-ACE5-B1DD3DC81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08171" y="4821439"/>
            <a:ext cx="1128382" cy="847206"/>
            <a:chOff x="8183879" y="1000124"/>
            <a:chExt cx="1562267" cy="1172973"/>
          </a:xfrm>
        </p:grpSpPr>
        <p:sp>
          <p:nvSpPr>
            <p:cNvPr id="81" name="Freeform 5">
              <a:extLst>
                <a:ext uri="{FF2B5EF4-FFF2-40B4-BE49-F238E27FC236}">
                  <a16:creationId xmlns:a16="http://schemas.microsoft.com/office/drawing/2014/main" id="{57EE6F04-B543-44E1-BA29-3DD44C5AED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83879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78" name="Freeform 5">
              <a:extLst>
                <a:ext uri="{FF2B5EF4-FFF2-40B4-BE49-F238E27FC236}">
                  <a16:creationId xmlns:a16="http://schemas.microsoft.com/office/drawing/2014/main" id="{D5559A4F-CFAC-4ECC-B04A-670D559B96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83979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0409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E675AEA-6C28-45C0-9707-E441D69126A0}"/>
              </a:ext>
            </a:extLst>
          </p:cNvPr>
          <p:cNvSpPr txBox="1">
            <a:spLocks/>
          </p:cNvSpPr>
          <p:nvPr/>
        </p:nvSpPr>
        <p:spPr>
          <a:xfrm>
            <a:off x="813063" y="12926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Words for Joy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8563" y="1636678"/>
            <a:ext cx="2325199" cy="22094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0822" y="4301123"/>
            <a:ext cx="2182660" cy="211651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/>
          <a:srcRect r="16660"/>
          <a:stretch/>
        </p:blipFill>
        <p:spPr>
          <a:xfrm>
            <a:off x="9514381" y="1636749"/>
            <a:ext cx="2298646" cy="219236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/>
          <a:srcRect l="10193" r="6457"/>
          <a:stretch/>
        </p:blipFill>
        <p:spPr>
          <a:xfrm>
            <a:off x="6910280" y="4301185"/>
            <a:ext cx="2389918" cy="212268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813063" y="1532605"/>
            <a:ext cx="62794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/>
                <a:ea typeface="Tahoma"/>
                <a:cs typeface="Calibri"/>
              </a:rPr>
              <a:t>In a minute we are going to try to describe the emotions that the people in the music  video are expressing</a:t>
            </a:r>
            <a:r>
              <a:rPr lang="en-US" sz="2400" dirty="0">
                <a:solidFill>
                  <a:srgbClr val="002060"/>
                </a:solidFill>
                <a:latin typeface="Tahoma"/>
                <a:ea typeface="Tahoma"/>
                <a:cs typeface="Calibri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34DDA06-70C4-40B5-837A-7897FBAA78EE}"/>
              </a:ext>
            </a:extLst>
          </p:cNvPr>
          <p:cNvSpPr txBox="1"/>
          <p:nvPr/>
        </p:nvSpPr>
        <p:spPr>
          <a:xfrm rot="21136453">
            <a:off x="927299" y="3362083"/>
            <a:ext cx="5369729" cy="206210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List as many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different words for happy feelings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as you can while the video is playing.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4175172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81" y="-233325"/>
            <a:ext cx="13227113" cy="1157613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Click below to watch the video of ‘</a:t>
            </a:r>
            <a:r>
              <a: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Happy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’ by Pharrell Williams</a:t>
            </a:r>
          </a:p>
        </p:txBody>
      </p:sp>
      <p:pic>
        <p:nvPicPr>
          <p:cNvPr id="6" name="Pharrell Williams - Happy (Official Music Video)">
            <a:hlinkClick r:id="" action="ppaction://media"/>
            <a:extLst>
              <a:ext uri="{FF2B5EF4-FFF2-40B4-BE49-F238E27FC236}">
                <a16:creationId xmlns:a16="http://schemas.microsoft.com/office/drawing/2014/main" id="{61D2AF36-182A-46E5-B914-BAF64561101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9335" y="924288"/>
            <a:ext cx="9848871" cy="5536456"/>
          </a:xfrm>
        </p:spPr>
      </p:pic>
    </p:spTree>
    <p:extLst>
      <p:ext uri="{BB962C8B-B14F-4D97-AF65-F5344CB8AC3E}">
        <p14:creationId xmlns:p14="http://schemas.microsoft.com/office/powerpoint/2010/main" val="79987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9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64449" y="2349242"/>
            <a:ext cx="6202264" cy="32048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002060"/>
                </a:solidFill>
                <a:latin typeface="Tahoma"/>
                <a:cs typeface="Tahoma"/>
              </a:rPr>
              <a:t>Great tune! Now let’s think about the lyrics. </a:t>
            </a:r>
          </a:p>
          <a:p>
            <a:pPr marL="0" indent="0">
              <a:buNone/>
            </a:pPr>
            <a:endParaRPr lang="en-US" sz="2400" dirty="0">
              <a:solidFill>
                <a:srgbClr val="002060"/>
              </a:solidFill>
              <a:latin typeface="Tahoma"/>
              <a:cs typeface="Tahoma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2060"/>
                </a:solidFill>
                <a:latin typeface="Tahoma"/>
                <a:cs typeface="Tahoma"/>
              </a:rPr>
              <a:t>First – who knows what a </a:t>
            </a:r>
            <a:r>
              <a:rPr lang="en-US" sz="2400" b="1" dirty="0">
                <a:solidFill>
                  <a:srgbClr val="002060"/>
                </a:solidFill>
                <a:latin typeface="Tahoma"/>
                <a:cs typeface="Tahoma"/>
              </a:rPr>
              <a:t>simile </a:t>
            </a:r>
            <a:r>
              <a:rPr lang="en-US" sz="2400" dirty="0">
                <a:solidFill>
                  <a:srgbClr val="002060"/>
                </a:solidFill>
                <a:latin typeface="Tahoma"/>
                <a:cs typeface="Tahoma"/>
              </a:rPr>
              <a:t>is? And a </a:t>
            </a:r>
            <a:r>
              <a:rPr lang="en-US" sz="2400" b="1" dirty="0">
                <a:solidFill>
                  <a:srgbClr val="002060"/>
                </a:solidFill>
                <a:latin typeface="Tahoma"/>
                <a:cs typeface="Tahoma"/>
              </a:rPr>
              <a:t>metaphor</a:t>
            </a:r>
            <a:r>
              <a:rPr lang="en-US" sz="2400" dirty="0">
                <a:solidFill>
                  <a:srgbClr val="002060"/>
                </a:solidFill>
                <a:latin typeface="Tahoma"/>
                <a:cs typeface="Tahoma"/>
              </a:rPr>
              <a:t>?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E675AEA-6C28-45C0-9707-E441D69126A0}"/>
              </a:ext>
            </a:extLst>
          </p:cNvPr>
          <p:cNvSpPr txBox="1">
            <a:spLocks/>
          </p:cNvSpPr>
          <p:nvPr/>
        </p:nvSpPr>
        <p:spPr>
          <a:xfrm>
            <a:off x="838200" y="-613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Clap along if you feel like</a:t>
            </a:r>
            <a:r>
              <a:rPr kumimoji="0" lang="mr-I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…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/>
              <a:ea typeface="Tahoma"/>
              <a:cs typeface="Tahom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409452" y="197991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50" name="Picture 2" descr="Pharrell Williams – Happy Lyrics | Genius Lyrics">
            <a:extLst>
              <a:ext uri="{FF2B5EF4-FFF2-40B4-BE49-F238E27FC236}">
                <a16:creationId xmlns:a16="http://schemas.microsoft.com/office/drawing/2014/main" id="{FBD4840A-AE89-4AC1-A5D3-22EE75106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17796">
            <a:off x="573819" y="1788195"/>
            <a:ext cx="4048125" cy="404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FAEE6DE-5C41-43D9-B3C1-7628C80FA3D0}"/>
              </a:ext>
            </a:extLst>
          </p:cNvPr>
          <p:cNvSpPr txBox="1"/>
          <p:nvPr/>
        </p:nvSpPr>
        <p:spPr>
          <a:xfrm rot="21320908">
            <a:off x="5282466" y="1905507"/>
            <a:ext cx="6439597" cy="30469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002060"/>
                </a:solidFill>
                <a:latin typeface="Tahoma"/>
                <a:cs typeface="Tahoma"/>
              </a:rPr>
              <a:t>Can you spot any similes or metaphors in the lyrics of ‘Happy’? </a:t>
            </a:r>
          </a:p>
          <a:p>
            <a:pPr marL="0" indent="0">
              <a:buNone/>
            </a:pPr>
            <a:endParaRPr lang="en-US" sz="2400" dirty="0">
              <a:solidFill>
                <a:srgbClr val="002060"/>
              </a:solidFill>
              <a:latin typeface="Tahoma"/>
              <a:cs typeface="Tahoma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2060"/>
                </a:solidFill>
                <a:latin typeface="Tahoma"/>
                <a:cs typeface="Tahoma"/>
              </a:rPr>
              <a:t>Circle any you can find on </a:t>
            </a:r>
            <a:r>
              <a:rPr lang="en-US" sz="2400" b="1" dirty="0">
                <a:solidFill>
                  <a:srgbClr val="002060"/>
                </a:solidFill>
                <a:latin typeface="Tahoma"/>
                <a:cs typeface="Tahoma"/>
              </a:rPr>
              <a:t>page 55</a:t>
            </a:r>
            <a:r>
              <a:rPr lang="en-US" sz="2400" dirty="0">
                <a:solidFill>
                  <a:srgbClr val="002060"/>
                </a:solidFill>
                <a:latin typeface="Tahoma"/>
                <a:cs typeface="Tahoma"/>
              </a:rPr>
              <a:t> of your books.</a:t>
            </a:r>
          </a:p>
          <a:p>
            <a:pPr marL="0" indent="0">
              <a:buNone/>
            </a:pPr>
            <a:endParaRPr lang="en-US" sz="2400" dirty="0">
              <a:solidFill>
                <a:srgbClr val="002060"/>
              </a:solidFill>
              <a:latin typeface="Tahoma"/>
              <a:cs typeface="Tahoma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2060"/>
                </a:solidFill>
                <a:latin typeface="Tahoma"/>
                <a:cs typeface="Tahoma"/>
              </a:rPr>
              <a:t>What does happiness feel like? </a:t>
            </a:r>
            <a:r>
              <a:rPr lang="en-US" sz="2400" b="1" dirty="0">
                <a:solidFill>
                  <a:srgbClr val="002060"/>
                </a:solidFill>
                <a:latin typeface="Tahoma"/>
                <a:cs typeface="Tahoma"/>
              </a:rPr>
              <a:t>A room without a roof</a:t>
            </a:r>
            <a:r>
              <a:rPr lang="en-US" sz="2400" dirty="0">
                <a:solidFill>
                  <a:srgbClr val="002060"/>
                </a:solidFill>
                <a:latin typeface="Tahoma"/>
                <a:cs typeface="Tahoma"/>
              </a:rPr>
              <a:t>? Something else?</a:t>
            </a:r>
          </a:p>
        </p:txBody>
      </p:sp>
    </p:spTree>
    <p:extLst>
      <p:ext uri="{BB962C8B-B14F-4D97-AF65-F5344CB8AC3E}">
        <p14:creationId xmlns:p14="http://schemas.microsoft.com/office/powerpoint/2010/main" val="2215540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7532C-2A6B-47F1-BC57-8611D4600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234" y="134796"/>
            <a:ext cx="11954347" cy="983842"/>
          </a:xfrm>
        </p:spPr>
        <p:txBody>
          <a:bodyPr/>
          <a:lstStyle/>
          <a:p>
            <a:r>
              <a:rPr lang="en-GB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Now </a:t>
            </a:r>
            <a:r>
              <a:rPr lang="en-GB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click </a:t>
            </a:r>
            <a:r>
              <a:rPr lang="en-GB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 some more music….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997189-A331-49C0-A66A-05D5AD62D13B}"/>
              </a:ext>
            </a:extLst>
          </p:cNvPr>
          <p:cNvSpPr txBox="1"/>
          <p:nvPr/>
        </p:nvSpPr>
        <p:spPr>
          <a:xfrm rot="21320908">
            <a:off x="5552688" y="2523987"/>
            <a:ext cx="6460104" cy="267765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002060"/>
                </a:solidFill>
                <a:latin typeface="Tahoma"/>
                <a:cs typeface="Tahoma"/>
              </a:rPr>
              <a:t>Does anyone know what kind of music this is?</a:t>
            </a:r>
          </a:p>
          <a:p>
            <a:pPr marL="0" indent="0">
              <a:buNone/>
            </a:pPr>
            <a:endParaRPr lang="en-US" sz="2400" dirty="0">
              <a:solidFill>
                <a:srgbClr val="002060"/>
              </a:solidFill>
              <a:latin typeface="Tahoma"/>
              <a:cs typeface="Tahoma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2060"/>
                </a:solidFill>
                <a:latin typeface="Tahoma"/>
                <a:cs typeface="Tahoma"/>
              </a:rPr>
              <a:t>Or the name of the singer?</a:t>
            </a:r>
          </a:p>
          <a:p>
            <a:pPr marL="0" indent="0">
              <a:buNone/>
            </a:pPr>
            <a:endParaRPr lang="en-US" sz="2400" dirty="0">
              <a:solidFill>
                <a:srgbClr val="002060"/>
              </a:solidFill>
              <a:latin typeface="Tahoma"/>
              <a:cs typeface="Tahoma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2060"/>
                </a:solidFill>
                <a:latin typeface="Tahoma"/>
                <a:cs typeface="Tahoma"/>
              </a:rPr>
              <a:t>How does this song make you feel?</a:t>
            </a:r>
          </a:p>
          <a:p>
            <a:pPr marL="0" indent="0">
              <a:buNone/>
            </a:pPr>
            <a:endParaRPr lang="en-US" sz="2400" dirty="0">
              <a:solidFill>
                <a:srgbClr val="002060"/>
              </a:solidFill>
              <a:latin typeface="Tahoma"/>
              <a:cs typeface="Tahoma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2060"/>
                </a:solidFill>
                <a:latin typeface="Tahoma"/>
                <a:cs typeface="Tahoma"/>
              </a:rPr>
              <a:t>Does it make you feel like dancing?</a:t>
            </a:r>
          </a:p>
        </p:txBody>
      </p:sp>
      <p:pic>
        <p:nvPicPr>
          <p:cNvPr id="3" name="Bob Marley - One Love">
            <a:hlinkClick r:id="" action="ppaction://media"/>
            <a:extLst>
              <a:ext uri="{FF2B5EF4-FFF2-40B4-BE49-F238E27FC236}">
                <a16:creationId xmlns:a16="http://schemas.microsoft.com/office/drawing/2014/main" id="{9CD7103E-4524-4FBF-B11D-72C46ED7FF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94913" y="1240841"/>
            <a:ext cx="609600" cy="609600"/>
          </a:xfrm>
          <a:prstGeom prst="rect">
            <a:avLst/>
          </a:prstGeom>
        </p:spPr>
      </p:pic>
      <p:pic>
        <p:nvPicPr>
          <p:cNvPr id="1026" name="Picture 2" descr="R.I.P Bob Marley | kierakiera">
            <a:extLst>
              <a:ext uri="{FF2B5EF4-FFF2-40B4-BE49-F238E27FC236}">
                <a16:creationId xmlns:a16="http://schemas.microsoft.com/office/drawing/2014/main" id="{6FD94E4A-E3C6-41B2-B6A3-84C6B93EA8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234" y="2392363"/>
            <a:ext cx="4562845" cy="3224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1482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9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7532C-2A6B-47F1-BC57-8611D4600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234" y="134796"/>
            <a:ext cx="11954347" cy="983842"/>
          </a:xfrm>
        </p:spPr>
        <p:txBody>
          <a:bodyPr/>
          <a:lstStyle/>
          <a:p>
            <a:r>
              <a:rPr lang="en-GB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Time to learn more about </a:t>
            </a:r>
            <a:r>
              <a:rPr lang="en-GB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reggae</a:t>
            </a:r>
            <a:r>
              <a:rPr lang="en-GB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997189-A331-49C0-A66A-05D5AD62D13B}"/>
              </a:ext>
            </a:extLst>
          </p:cNvPr>
          <p:cNvSpPr txBox="1"/>
          <p:nvPr/>
        </p:nvSpPr>
        <p:spPr>
          <a:xfrm rot="21320908">
            <a:off x="5552688" y="2893319"/>
            <a:ext cx="6460104" cy="193899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002060"/>
                </a:solidFill>
                <a:latin typeface="Tahoma"/>
                <a:cs typeface="Tahoma"/>
              </a:rPr>
              <a:t>Turn to </a:t>
            </a:r>
            <a:r>
              <a:rPr lang="en-US" sz="2400" b="1" dirty="0">
                <a:solidFill>
                  <a:srgbClr val="002060"/>
                </a:solidFill>
                <a:latin typeface="Tahoma"/>
                <a:cs typeface="Tahoma"/>
              </a:rPr>
              <a:t>page 56</a:t>
            </a:r>
            <a:r>
              <a:rPr lang="en-US" sz="2400" dirty="0">
                <a:solidFill>
                  <a:srgbClr val="002060"/>
                </a:solidFill>
                <a:latin typeface="Tahoma"/>
                <a:cs typeface="Tahoma"/>
              </a:rPr>
              <a:t> and then read the following slides carefully. </a:t>
            </a:r>
          </a:p>
          <a:p>
            <a:pPr marL="0" indent="0">
              <a:buNone/>
            </a:pPr>
            <a:endParaRPr lang="en-US" sz="2400" dirty="0">
              <a:solidFill>
                <a:srgbClr val="002060"/>
              </a:solidFill>
              <a:latin typeface="Tahoma"/>
              <a:cs typeface="Tahoma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2060"/>
                </a:solidFill>
                <a:latin typeface="Tahoma"/>
                <a:cs typeface="Tahoma"/>
              </a:rPr>
              <a:t>They will help you fill in your </a:t>
            </a:r>
            <a:r>
              <a:rPr lang="en-US" sz="2400" b="1" dirty="0">
                <a:solidFill>
                  <a:srgbClr val="002060"/>
                </a:solidFill>
                <a:latin typeface="Tahoma"/>
                <a:cs typeface="Tahoma"/>
              </a:rPr>
              <a:t>Reggae Music Fact File. </a:t>
            </a:r>
            <a:endParaRPr lang="en-US" sz="2400" dirty="0">
              <a:solidFill>
                <a:srgbClr val="002060"/>
              </a:solidFill>
              <a:latin typeface="Tahoma"/>
              <a:cs typeface="Tahoma"/>
            </a:endParaRPr>
          </a:p>
        </p:txBody>
      </p:sp>
      <p:pic>
        <p:nvPicPr>
          <p:cNvPr id="1026" name="Picture 2" descr="R.I.P Bob Marley | kierakiera">
            <a:extLst>
              <a:ext uri="{FF2B5EF4-FFF2-40B4-BE49-F238E27FC236}">
                <a16:creationId xmlns:a16="http://schemas.microsoft.com/office/drawing/2014/main" id="{6FD94E4A-E3C6-41B2-B6A3-84C6B93EA8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234" y="2392363"/>
            <a:ext cx="4562845" cy="3224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17451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4A1E4A6-E29C-4830-B5DB-F0A23F7D6EA1}"/>
              </a:ext>
            </a:extLst>
          </p:cNvPr>
          <p:cNvSpPr txBox="1">
            <a:spLocks/>
          </p:cNvSpPr>
          <p:nvPr/>
        </p:nvSpPr>
        <p:spPr>
          <a:xfrm>
            <a:off x="237653" y="408079"/>
            <a:ext cx="11954347" cy="9838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GB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From Kingston Town to Notting Hill </a:t>
            </a:r>
          </a:p>
          <a:p>
            <a:pPr algn="ctr">
              <a:lnSpc>
                <a:spcPct val="120000"/>
              </a:lnSpc>
            </a:pPr>
            <a:r>
              <a:rPr lang="en-GB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Story of Reggae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96A4BDD-00B1-45D5-8209-58851759C6A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2000" y="0"/>
            <a:ext cx="288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he Jamaica Flag - A definiton of the people">
            <a:extLst>
              <a:ext uri="{FF2B5EF4-FFF2-40B4-BE49-F238E27FC236}">
                <a16:creationId xmlns:a16="http://schemas.microsoft.com/office/drawing/2014/main" id="{ABC0D285-1704-4649-90CF-43D7BEFA1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574" y="0"/>
            <a:ext cx="3195506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68DBE7C-2F03-48B5-961C-59E4FFD76E04}"/>
              </a:ext>
            </a:extLst>
          </p:cNvPr>
          <p:cNvSpPr txBox="1">
            <a:spLocks/>
          </p:cNvSpPr>
          <p:nvPr/>
        </p:nvSpPr>
        <p:spPr>
          <a:xfrm>
            <a:off x="237653" y="2555789"/>
            <a:ext cx="8462727" cy="446894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Reggae came from Jamaica, in the West Indies, in the late 1960s.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capital of Jamaica is Kingston. 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Reggae is linked with a religion called Rastafari or Rastafarianism. 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 Rastafari </a:t>
            </a: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colours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are green, gold, red and black.</a:t>
            </a:r>
            <a:endParaRPr lang="en-GB" sz="24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song you heard earlier was ‘One Love’ by Bob Marley.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Another of his hits was ‘Redemption Song’.</a:t>
            </a: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4CE4609E-DB96-4B2F-A5C3-00D5AAA5AF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2000" y="4174365"/>
            <a:ext cx="2880000" cy="2683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R.I.P Bob Marley | kierakiera">
            <a:extLst>
              <a:ext uri="{FF2B5EF4-FFF2-40B4-BE49-F238E27FC236}">
                <a16:creationId xmlns:a16="http://schemas.microsoft.com/office/drawing/2014/main" id="{465CD81A-8D8B-426F-BCB8-66EEB44760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2000" y="1800000"/>
            <a:ext cx="3411431" cy="2411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6211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4A1E4A6-E29C-4830-B5DB-F0A23F7D6EA1}"/>
              </a:ext>
            </a:extLst>
          </p:cNvPr>
          <p:cNvSpPr txBox="1">
            <a:spLocks/>
          </p:cNvSpPr>
          <p:nvPr/>
        </p:nvSpPr>
        <p:spPr>
          <a:xfrm>
            <a:off x="237653" y="408079"/>
            <a:ext cx="11954347" cy="9838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GB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From Kingston Town to Notting Hill </a:t>
            </a:r>
          </a:p>
          <a:p>
            <a:pPr algn="ctr">
              <a:lnSpc>
                <a:spcPct val="120000"/>
              </a:lnSpc>
            </a:pPr>
            <a:r>
              <a:rPr lang="en-GB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Story of Reggae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68DBE7C-2F03-48B5-961C-59E4FFD76E04}"/>
              </a:ext>
            </a:extLst>
          </p:cNvPr>
          <p:cNvSpPr txBox="1">
            <a:spLocks/>
          </p:cNvSpPr>
          <p:nvPr/>
        </p:nvSpPr>
        <p:spPr>
          <a:xfrm>
            <a:off x="237653" y="2746289"/>
            <a:ext cx="9030172" cy="42164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Modern Britain has been made happier by Jamaica and the West Indies in many ways.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One of the most successful reggae bands in the UK was UB40.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Their songs included one about the capital of Jamaica, ‘Kingston Town’. 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 </a:t>
            </a:r>
            <a:r>
              <a:rPr lang="en-GB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Notting Hill Carnival first took place in 1966.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It is led by the British West Indian community and attracts about one million people.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1D084376-3938-4DDF-820C-2D24A8F18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9989" y="0"/>
            <a:ext cx="2827867" cy="318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UB40 - Kingston Town (1990, CD) | Discogs">
            <a:extLst>
              <a:ext uri="{FF2B5EF4-FFF2-40B4-BE49-F238E27FC236}">
                <a16:creationId xmlns:a16="http://schemas.microsoft.com/office/drawing/2014/main" id="{04D10150-7DEF-4402-B435-43B040E0C5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86" b="34981"/>
          <a:stretch/>
        </p:blipFill>
        <p:spPr bwMode="auto">
          <a:xfrm>
            <a:off x="9399989" y="3181350"/>
            <a:ext cx="2827867" cy="1282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Stage Buzz: UB40 – featuring Ali, Astro and Mickey | Reggae artists, Ali  campbell, Reggae">
            <a:extLst>
              <a:ext uri="{FF2B5EF4-FFF2-40B4-BE49-F238E27FC236}">
                <a16:creationId xmlns:a16="http://schemas.microsoft.com/office/drawing/2014/main" id="{B84B1A88-38D6-4ADF-9996-8EF49CA6E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856" y="-72388"/>
            <a:ext cx="3275916" cy="2628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>
            <a:extLst>
              <a:ext uri="{FF2B5EF4-FFF2-40B4-BE49-F238E27FC236}">
                <a16:creationId xmlns:a16="http://schemas.microsoft.com/office/drawing/2014/main" id="{953EA4B0-1872-4816-BB22-B2CF20C0B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9989" y="4463514"/>
            <a:ext cx="3685021" cy="2394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7147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</TotalTime>
  <Words>1247</Words>
  <Application>Microsoft Office PowerPoint</Application>
  <PresentationFormat>Widescreen</PresentationFormat>
  <Paragraphs>160</Paragraphs>
  <Slides>25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Arial</vt:lpstr>
      <vt:lpstr>Avenir Next LT Pro</vt:lpstr>
      <vt:lpstr>Calibri</vt:lpstr>
      <vt:lpstr>Calibri Light</vt:lpstr>
      <vt:lpstr>Lucida Handwriting</vt:lpstr>
      <vt:lpstr>Tahoma</vt:lpstr>
      <vt:lpstr>1_Office Theme</vt:lpstr>
      <vt:lpstr>Office Theme</vt:lpstr>
      <vt:lpstr>Developing Emotions  Week 8. Lesson 1 Top Tunes!  </vt:lpstr>
      <vt:lpstr>Top Tunes</vt:lpstr>
      <vt:lpstr>PowerPoint Presentation</vt:lpstr>
      <vt:lpstr>Click below to watch the video of ‘Happy’ by Pharrell Williams</vt:lpstr>
      <vt:lpstr>PowerPoint Presentation</vt:lpstr>
      <vt:lpstr>Now click for some more music….</vt:lpstr>
      <vt:lpstr>Time to learn more about reggae… </vt:lpstr>
      <vt:lpstr>PowerPoint Presentation</vt:lpstr>
      <vt:lpstr>PowerPoint Presentation</vt:lpstr>
      <vt:lpstr>PowerPoint Presentation</vt:lpstr>
      <vt:lpstr>PowerPoint Presentation</vt:lpstr>
      <vt:lpstr>Don’t forget to take the Happiness Quiz on page 57!</vt:lpstr>
      <vt:lpstr>Developing Emotions  Week 8. Lesson 2 Conclusions  </vt:lpstr>
      <vt:lpstr>Developing Emotions </vt:lpstr>
      <vt:lpstr>Let’s play EMOTIONOLOGY – The Game of Feelings! </vt:lpstr>
      <vt:lpstr>Let’s play EMOTIONOLOGY – The Game of Feelings! </vt:lpstr>
      <vt:lpstr>Let’s play EMOTIONOLOGY – The Game of Feelings! </vt:lpstr>
      <vt:lpstr>Let’s play EMOTIONOLOGY – The Game of Feelings! </vt:lpstr>
      <vt:lpstr>Let’s play EMOTIONOLOGY – The Game of Feelings! </vt:lpstr>
      <vt:lpstr>Mapping our emotions </vt:lpstr>
      <vt:lpstr>Mapping our emotions </vt:lpstr>
      <vt:lpstr>Final quizzes </vt:lpstr>
      <vt:lpstr>Conclusions </vt:lpstr>
      <vt:lpstr>Conclusions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Developing Emotions  Week 8. Lesson 1 Top Tunes!  </dc:title>
  <dc:creator>Thomas Dixon</dc:creator>
  <cp:lastModifiedBy>Thomas Dixon</cp:lastModifiedBy>
  <cp:revision>6</cp:revision>
  <dcterms:created xsi:type="dcterms:W3CDTF">2020-10-14T22:00:11Z</dcterms:created>
  <dcterms:modified xsi:type="dcterms:W3CDTF">2020-10-15T12:24:08Z</dcterms:modified>
</cp:coreProperties>
</file>